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339" r:id="rId5"/>
    <p:sldId id="340" r:id="rId6"/>
    <p:sldId id="341" r:id="rId7"/>
    <p:sldId id="342" r:id="rId8"/>
    <p:sldId id="343" r:id="rId9"/>
    <p:sldId id="344" r:id="rId10"/>
    <p:sldId id="345" r:id="rId11"/>
    <p:sldId id="346" r:id="rId12"/>
    <p:sldId id="347" r:id="rId13"/>
    <p:sldId id="354" r:id="rId14"/>
    <p:sldId id="289" r:id="rId15"/>
    <p:sldId id="349" r:id="rId16"/>
    <p:sldId id="350" r:id="rId17"/>
    <p:sldId id="351" r:id="rId18"/>
    <p:sldId id="352" r:id="rId19"/>
    <p:sldId id="353" r:id="rId20"/>
    <p:sldId id="355" r:id="rId21"/>
    <p:sldId id="356" r:id="rId22"/>
    <p:sldId id="357" r:id="rId23"/>
    <p:sldId id="358" r:id="rId24"/>
    <p:sldId id="359" r:id="rId25"/>
    <p:sldId id="360" r:id="rId26"/>
    <p:sldId id="361" r:id="rId27"/>
    <p:sldId id="335" r:id="rId28"/>
    <p:sldId id="266" r:id="rId2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7220D4-FB2C-1C4B-B438-3387CB9E622F}" v="235" dt="2026-01-15T09:50:23.80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svg>
</file>

<file path=ppt/media/image12.jpe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4B254-85E9-1A4D-B717-8B12409F3B48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463D5-D519-A642-AD90-ECF06C9E6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42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yang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bisa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di-debug</a:t>
            </a:r>
          </a:p>
          <a:p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yang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tidak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pernah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selesai</a:t>
            </a:r>
            <a:endParaRPr lang="en-ID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Kerja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sama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yang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kacau</a:t>
            </a:r>
            <a:endParaRPr lang="en-ID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yang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sulit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dipahami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setelah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beberapa</a:t>
            </a:r>
            <a:r>
              <a:rPr lang="en-ID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ID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bulan</a:t>
            </a:r>
            <a:endParaRPr lang="en-ID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463D5-D519-A642-AD90-ECF06C9E6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svg"/><Relationship Id="rId7" Type="http://schemas.openxmlformats.org/officeDocument/2006/relationships/image" Target="../media/image9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0"/>
            <a:ext cx="6547359" cy="9258300"/>
            <a:chOff x="0" y="0"/>
            <a:chExt cx="937042" cy="13250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7042" cy="1325026"/>
            </a:xfrm>
            <a:custGeom>
              <a:avLst/>
              <a:gdLst/>
              <a:ahLst/>
              <a:cxnLst/>
              <a:rect l="l" t="t" r="r" b="b"/>
              <a:pathLst>
                <a:path w="937042" h="1325026">
                  <a:moveTo>
                    <a:pt x="0" y="0"/>
                  </a:moveTo>
                  <a:lnTo>
                    <a:pt x="937042" y="0"/>
                  </a:lnTo>
                  <a:lnTo>
                    <a:pt x="937042" y="1325026"/>
                  </a:lnTo>
                  <a:lnTo>
                    <a:pt x="0" y="1325026"/>
                  </a:lnTo>
                  <a:close/>
                </a:path>
              </a:pathLst>
            </a:custGeom>
            <a:blipFill>
              <a:blip r:embed="rId2"/>
              <a:stretch>
                <a:fillRect t="-3072" b="-307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848600" y="356972"/>
            <a:ext cx="9517442" cy="3643528"/>
            <a:chOff x="0" y="0"/>
            <a:chExt cx="2104756" cy="4630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04756" cy="463038"/>
            </a:xfrm>
            <a:custGeom>
              <a:avLst/>
              <a:gdLst/>
              <a:ahLst/>
              <a:cxnLst/>
              <a:rect l="l" t="t" r="r" b="b"/>
              <a:pathLst>
                <a:path w="2104756" h="463038">
                  <a:moveTo>
                    <a:pt x="0" y="0"/>
                  </a:moveTo>
                  <a:lnTo>
                    <a:pt x="2104756" y="0"/>
                  </a:lnTo>
                  <a:lnTo>
                    <a:pt x="2104756" y="463038"/>
                  </a:lnTo>
                  <a:lnTo>
                    <a:pt x="0" y="463038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104756" cy="491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055401" y="3467100"/>
            <a:ext cx="318199" cy="318199"/>
            <a:chOff x="0" y="0"/>
            <a:chExt cx="83806" cy="838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806" cy="83806"/>
            </a:xfrm>
            <a:custGeom>
              <a:avLst/>
              <a:gdLst/>
              <a:ahLst/>
              <a:cxnLst/>
              <a:rect l="l" t="t" r="r" b="b"/>
              <a:pathLst>
                <a:path w="83806" h="83806">
                  <a:moveTo>
                    <a:pt x="0" y="0"/>
                  </a:moveTo>
                  <a:lnTo>
                    <a:pt x="83806" y="0"/>
                  </a:lnTo>
                  <a:lnTo>
                    <a:pt x="83806" y="83806"/>
                  </a:lnTo>
                  <a:lnTo>
                    <a:pt x="0" y="83806"/>
                  </a:lnTo>
                  <a:close/>
                </a:path>
              </a:pathLst>
            </a:custGeom>
            <a:solidFill>
              <a:srgbClr val="FF51B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3806" cy="112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9168029"/>
            <a:ext cx="6547359" cy="90271"/>
            <a:chOff x="0" y="0"/>
            <a:chExt cx="1724407" cy="237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24407" cy="23775"/>
            </a:xfrm>
            <a:custGeom>
              <a:avLst/>
              <a:gdLst/>
              <a:ahLst/>
              <a:cxnLst/>
              <a:rect l="l" t="t" r="r" b="b"/>
              <a:pathLst>
                <a:path w="1724407" h="23775">
                  <a:moveTo>
                    <a:pt x="0" y="0"/>
                  </a:moveTo>
                  <a:lnTo>
                    <a:pt x="1724407" y="0"/>
                  </a:lnTo>
                  <a:lnTo>
                    <a:pt x="1724407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724407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840200" y="3848100"/>
            <a:ext cx="165799" cy="165799"/>
            <a:chOff x="0" y="0"/>
            <a:chExt cx="43667" cy="436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3667" cy="43667"/>
            </a:xfrm>
            <a:custGeom>
              <a:avLst/>
              <a:gdLst/>
              <a:ahLst/>
              <a:cxnLst/>
              <a:rect l="l" t="t" r="r" b="b"/>
              <a:pathLst>
                <a:path w="43667" h="43667">
                  <a:moveTo>
                    <a:pt x="0" y="0"/>
                  </a:moveTo>
                  <a:lnTo>
                    <a:pt x="43667" y="0"/>
                  </a:lnTo>
                  <a:lnTo>
                    <a:pt x="43667" y="43667"/>
                  </a:lnTo>
                  <a:lnTo>
                    <a:pt x="0" y="43667"/>
                  </a:lnTo>
                  <a:close/>
                </a:path>
              </a:pathLst>
            </a:custGeom>
            <a:solidFill>
              <a:srgbClr val="FF51B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43667" cy="72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7848600" y="37886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8014187" y="876300"/>
            <a:ext cx="9245113" cy="31144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006"/>
              </a:lnSpc>
            </a:pPr>
            <a:r>
              <a:rPr lang="en-US" sz="14293" spc="-1172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Software Engineering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271126" y="8629650"/>
            <a:ext cx="1988174" cy="628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7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Understanding the Foundation of Modern Technology</a:t>
            </a:r>
          </a:p>
        </p:txBody>
      </p:sp>
      <p:sp>
        <p:nvSpPr>
          <p:cNvPr id="21" name="Freeform 21"/>
          <p:cNvSpPr/>
          <p:nvPr/>
        </p:nvSpPr>
        <p:spPr>
          <a:xfrm flipH="1" flipV="1">
            <a:off x="17068800" y="4191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7A1ED0-A558-46C2-DBEF-8051EE511C45}"/>
              </a:ext>
            </a:extLst>
          </p:cNvPr>
          <p:cNvSpPr txBox="1"/>
          <p:nvPr/>
        </p:nvSpPr>
        <p:spPr>
          <a:xfrm>
            <a:off x="7848600" y="4305984"/>
            <a:ext cx="71824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Day 4: Version Control, Collaboration </a:t>
            </a:r>
            <a:br>
              <a:rPr lang="en-US" sz="3600">
                <a:solidFill>
                  <a:schemeClr val="bg1"/>
                </a:solidFill>
              </a:rPr>
            </a:br>
            <a:r>
              <a:rPr lang="en-US" sz="3600">
                <a:solidFill>
                  <a:schemeClr val="bg1"/>
                </a:solidFill>
              </a:rPr>
              <a:t>&amp; Deployment (Combined Session)</a:t>
            </a:r>
          </a:p>
          <a:p>
            <a:endParaRPr 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F6262D-239C-CAD3-FF0E-4C5FAED0D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DF6C5BAD-D6C4-FF7F-D374-A8A334027D28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5ABF6D0-8C06-369D-1E2F-3CC3B1F0B129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Code Review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8F2FDCF2-E9AC-1E0B-A633-E0257246D39C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D6DD00B-C4B4-4A5D-3133-AAA6E69F349B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48E0272-366A-CFAC-9236-19553A547F69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703AC901-E247-CFC1-4A40-3CB840DDB370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D6C0DAD1-6D80-1FFD-419D-6E249C1D0090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16918626-CCC4-071B-6C57-F12A55C638C4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8946C00-0DA5-0320-D7F4-6C2CC3988B89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E7998CF6-0108-1144-1C8E-1379502A0668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6939EF4-D86C-6684-B169-5E51F78EB232}"/>
              </a:ext>
            </a:extLst>
          </p:cNvPr>
          <p:cNvSpPr txBox="1"/>
          <p:nvPr/>
        </p:nvSpPr>
        <p:spPr>
          <a:xfrm>
            <a:off x="1026695" y="1973179"/>
            <a:ext cx="1975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The Quality Gate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D9F1CF-7FAF-38BB-F68E-3E9C27F85AB0}"/>
              </a:ext>
            </a:extLst>
          </p:cNvPr>
          <p:cNvSpPr txBox="1"/>
          <p:nvPr/>
        </p:nvSpPr>
        <p:spPr>
          <a:xfrm>
            <a:off x="1072767" y="2828758"/>
            <a:ext cx="3924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🔍 What is Code Review?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E8CB8F-FE87-119C-54C0-F43A0B00C5ED}"/>
              </a:ext>
            </a:extLst>
          </p:cNvPr>
          <p:cNvSpPr txBox="1"/>
          <p:nvPr/>
        </p:nvSpPr>
        <p:spPr>
          <a:xfrm>
            <a:off x="1066276" y="3285409"/>
            <a:ext cx="7518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Process where other developers examine your code before it's merged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BC1BBF-6A64-7DD6-B8A6-797AB8A1EDB3}"/>
              </a:ext>
            </a:extLst>
          </p:cNvPr>
          <p:cNvSpPr txBox="1"/>
          <p:nvPr/>
        </p:nvSpPr>
        <p:spPr>
          <a:xfrm>
            <a:off x="1070183" y="3833560"/>
            <a:ext cx="30011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🎯 What to 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30947-73D3-A32A-B166-4F563F5EFE51}"/>
              </a:ext>
            </a:extLst>
          </p:cNvPr>
          <p:cNvSpPr txBox="1"/>
          <p:nvPr/>
        </p:nvSpPr>
        <p:spPr>
          <a:xfrm>
            <a:off x="1063692" y="4290211"/>
            <a:ext cx="622317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Correctness: Does the code do what it's supposed to?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Clarity: Is the code easy to understand?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Consistency: Does it follow project conventions?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Completeness: Are tests and documentation included?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Security: Are there any vulnerabilities?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BB812-B038-FD25-4699-5572CC06BE48}"/>
              </a:ext>
            </a:extLst>
          </p:cNvPr>
          <p:cNvSpPr txBox="1"/>
          <p:nvPr/>
        </p:nvSpPr>
        <p:spPr>
          <a:xfrm>
            <a:off x="1067601" y="6062734"/>
            <a:ext cx="1849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👥 Benefits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5EC64C-E252-990E-36BE-5B11819151FC}"/>
              </a:ext>
            </a:extLst>
          </p:cNvPr>
          <p:cNvSpPr txBox="1"/>
          <p:nvPr/>
        </p:nvSpPr>
        <p:spPr>
          <a:xfrm>
            <a:off x="1061110" y="6519385"/>
            <a:ext cx="64732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Author: Gets feedback, learns best practices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Reviewer: Learns new techniques, understands codebase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Team: Shared knowledge, consistent quality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Product: Fewer bugs, better maintainability</a:t>
            </a:r>
          </a:p>
        </p:txBody>
      </p:sp>
    </p:spTree>
    <p:extLst>
      <p:ext uri="{BB962C8B-B14F-4D97-AF65-F5344CB8AC3E}">
        <p14:creationId xmlns:p14="http://schemas.microsoft.com/office/powerpoint/2010/main" val="409067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889AF6-A141-9365-1CDA-7C413471D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8799F095-4C1A-BCDF-A33F-7959A69DC4F1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Effective Code Review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8BCEEDE7-D04A-3CBA-2159-3479101E023C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31F8BBB-0A85-E898-C188-C24AE5499DB4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6F4D6D3B-35AB-4BD7-3F64-FFA2B1C7C15F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62D23DDD-9A79-ED94-5FCB-BE3DF1CC714A}"/>
              </a:ext>
            </a:extLst>
          </p:cNvPr>
          <p:cNvSpPr txBox="1"/>
          <p:nvPr/>
        </p:nvSpPr>
        <p:spPr>
          <a:xfrm>
            <a:off x="1026695" y="1973179"/>
            <a:ext cx="38899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How to Give and Receive Feedback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BC2AE7-8C10-1FA5-0D4D-3ACD0B9D4040}"/>
              </a:ext>
            </a:extLst>
          </p:cNvPr>
          <p:cNvSpPr txBox="1"/>
          <p:nvPr/>
        </p:nvSpPr>
        <p:spPr>
          <a:xfrm>
            <a:off x="9115403" y="2850405"/>
            <a:ext cx="3941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💬 Giving Good Feedback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7A266C-A58B-C7EA-8B22-3EE8D21544F8}"/>
              </a:ext>
            </a:extLst>
          </p:cNvPr>
          <p:cNvSpPr txBox="1"/>
          <p:nvPr/>
        </p:nvSpPr>
        <p:spPr>
          <a:xfrm>
            <a:off x="9388073" y="3500715"/>
            <a:ext cx="8135560" cy="25545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✅ Good: "Consider using a Map here for O(1) lookup 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instead of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array.find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 which is O(n)"</a:t>
            </a:r>
          </a:p>
          <a:p>
            <a:pPr algn="l">
              <a:buNone/>
            </a:pP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❌ Bad: "This is wrong"</a:t>
            </a:r>
          </a:p>
          <a:p>
            <a:pPr algn="l">
              <a:buNone/>
            </a:pP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✅ Good: "Great use of error handling here!"</a:t>
            </a:r>
          </a:p>
          <a:p>
            <a:pPr algn="l">
              <a:buNone/>
            </a:pP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❌ Bad: "Looks fine"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254DF3-8BD9-8CCF-D2C4-1B2C1A5156AE}"/>
              </a:ext>
            </a:extLst>
          </p:cNvPr>
          <p:cNvSpPr txBox="1"/>
          <p:nvPr/>
        </p:nvSpPr>
        <p:spPr>
          <a:xfrm>
            <a:off x="1033186" y="2850405"/>
            <a:ext cx="2201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🎯 Guidelines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3580D3-45BC-3FA5-8BCF-FDA48ADFC7FC}"/>
              </a:ext>
            </a:extLst>
          </p:cNvPr>
          <p:cNvSpPr txBox="1"/>
          <p:nvPr/>
        </p:nvSpPr>
        <p:spPr>
          <a:xfrm>
            <a:off x="1026695" y="3307056"/>
            <a:ext cx="42312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Be constructive, not critical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Explain the why behind suggestions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Praise good code too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Focus on code, not the person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D5C4FD-EB47-F6E3-4A86-C429D01395DD}"/>
              </a:ext>
            </a:extLst>
          </p:cNvPr>
          <p:cNvSpPr txBox="1"/>
          <p:nvPr/>
        </p:nvSpPr>
        <p:spPr>
          <a:xfrm>
            <a:off x="1030604" y="4986588"/>
            <a:ext cx="35340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🤝 Receiving Feedback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C856CA-E53A-FAC3-57A1-AFD6ED7AC13D}"/>
              </a:ext>
            </a:extLst>
          </p:cNvPr>
          <p:cNvSpPr txBox="1"/>
          <p:nvPr/>
        </p:nvSpPr>
        <p:spPr>
          <a:xfrm>
            <a:off x="1024113" y="5443239"/>
            <a:ext cx="29388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Don't take it personally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Ask for clarification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Thank reviewers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Learn from feedback</a:t>
            </a:r>
          </a:p>
        </p:txBody>
      </p:sp>
    </p:spTree>
    <p:extLst>
      <p:ext uri="{BB962C8B-B14F-4D97-AF65-F5344CB8AC3E}">
        <p14:creationId xmlns:p14="http://schemas.microsoft.com/office/powerpoint/2010/main" val="1100659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AA11C5-71FA-7341-5EBD-8711A1FEC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F3AA5F3F-28DF-612B-1DCB-BA5804E8A9DF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Merge Conflict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A5B16930-4C30-E33E-11AC-D151E5AAB7F1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BF479DBA-7590-58EE-D439-198D7AD03680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27218741-E660-2724-86B6-CEBDA4932D04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7387191-8DFF-F7B7-7FA3-0CB0726EE692}"/>
              </a:ext>
            </a:extLst>
          </p:cNvPr>
          <p:cNvSpPr txBox="1"/>
          <p:nvPr/>
        </p:nvSpPr>
        <p:spPr>
          <a:xfrm>
            <a:off x="1026695" y="1973179"/>
            <a:ext cx="2557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When Changes Collide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8F1E3-11EA-E260-D674-09F60A84F3F1}"/>
              </a:ext>
            </a:extLst>
          </p:cNvPr>
          <p:cNvSpPr txBox="1"/>
          <p:nvPr/>
        </p:nvSpPr>
        <p:spPr>
          <a:xfrm>
            <a:off x="1033186" y="2850405"/>
            <a:ext cx="4082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💥 What Causes Conflicts?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8B2587-F84D-30F1-3248-BCB1E8C5105C}"/>
              </a:ext>
            </a:extLst>
          </p:cNvPr>
          <p:cNvSpPr txBox="1"/>
          <p:nvPr/>
        </p:nvSpPr>
        <p:spPr>
          <a:xfrm>
            <a:off x="1026695" y="3307056"/>
            <a:ext cx="49908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Two people modify the same lines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One person deletes what another modifies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File renamed by one, modified by another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CF56A2-A578-F73F-788A-EC48293EE6A2}"/>
              </a:ext>
            </a:extLst>
          </p:cNvPr>
          <p:cNvSpPr txBox="1"/>
          <p:nvPr/>
        </p:nvSpPr>
        <p:spPr>
          <a:xfrm>
            <a:off x="9115403" y="2850405"/>
            <a:ext cx="34195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🛠️ Resolution Process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DC3400-D9AD-17D0-4C36-AEB968FA385F}"/>
              </a:ext>
            </a:extLst>
          </p:cNvPr>
          <p:cNvSpPr txBox="1"/>
          <p:nvPr/>
        </p:nvSpPr>
        <p:spPr>
          <a:xfrm>
            <a:off x="9388072" y="3500715"/>
            <a:ext cx="8094015" cy="532453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1. Try to merge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git pull origin main</a:t>
            </a:r>
          </a:p>
          <a:p>
            <a:pPr algn="l">
              <a:buNone/>
            </a:pP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Conflict detected!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2. Open conflicted file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&lt;&lt;&lt;&lt;&lt;&lt;&lt;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HEAD</a:t>
            </a:r>
          </a:p>
          <a:p>
            <a:pPr algn="l">
              <a:buNone/>
            </a:pP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 title = </a:t>
            </a: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task.name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;  // Your changes</a:t>
            </a: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=======</a:t>
            </a:r>
          </a:p>
          <a:p>
            <a:pPr algn="l">
              <a:buNone/>
            </a:pP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 title = </a:t>
            </a: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task.title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; // Their changes</a:t>
            </a: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&gt;&gt;&gt;&gt;&gt;&gt;&gt; branch-name</a:t>
            </a:r>
          </a:p>
          <a:p>
            <a:pPr algn="l">
              <a:buNone/>
            </a:pPr>
            <a:endParaRPr lang="en-ID" sz="2000" b="0" i="0">
              <a:solidFill>
                <a:srgbClr val="D69D85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# 3. Choose correct version</a:t>
            </a:r>
          </a:p>
          <a:p>
            <a:pPr algn="l">
              <a:buNone/>
            </a:pP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 title = </a:t>
            </a: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task.title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algn="l">
              <a:buNone/>
            </a:pPr>
            <a:endParaRPr lang="en-ID" sz="2000" b="0" i="0">
              <a:solidFill>
                <a:srgbClr val="D69D85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# 4. Mark as resolved</a:t>
            </a: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git add </a:t>
            </a:r>
            <a:r>
              <a:rPr lang="en-ID" sz="20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filename.js</a:t>
            </a:r>
            <a:endParaRPr lang="en-ID" sz="2000" b="0" i="0">
              <a:solidFill>
                <a:srgbClr val="D69D85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git commit -m "Resolve merge conflict"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1B26DF-E1DB-E11C-B44B-BD835D7A892A}"/>
              </a:ext>
            </a:extLst>
          </p:cNvPr>
          <p:cNvSpPr txBox="1"/>
          <p:nvPr/>
        </p:nvSpPr>
        <p:spPr>
          <a:xfrm>
            <a:off x="1030604" y="4847102"/>
            <a:ext cx="2250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🎯 Prevention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F4AF5C-93A4-0544-4117-BA6B79927FB8}"/>
              </a:ext>
            </a:extLst>
          </p:cNvPr>
          <p:cNvSpPr txBox="1"/>
          <p:nvPr/>
        </p:nvSpPr>
        <p:spPr>
          <a:xfrm>
            <a:off x="1024113" y="5303753"/>
            <a:ext cx="30973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Pull frequently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Communicate with team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Keep changes small</a:t>
            </a:r>
          </a:p>
        </p:txBody>
      </p:sp>
    </p:spTree>
    <p:extLst>
      <p:ext uri="{BB962C8B-B14F-4D97-AF65-F5344CB8AC3E}">
        <p14:creationId xmlns:p14="http://schemas.microsoft.com/office/powerpoint/2010/main" val="3759467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7458D1-3E33-9646-3AB0-7DB21EFA7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>
            <a:extLst>
              <a:ext uri="{FF2B5EF4-FFF2-40B4-BE49-F238E27FC236}">
                <a16:creationId xmlns:a16="http://schemas.microsoft.com/office/drawing/2014/main" id="{393BBCC4-4516-8DB5-C224-00119BE2313E}"/>
              </a:ext>
            </a:extLst>
          </p:cNvPr>
          <p:cNvSpPr txBox="1"/>
          <p:nvPr/>
        </p:nvSpPr>
        <p:spPr>
          <a:xfrm>
            <a:off x="1009650" y="4728001"/>
            <a:ext cx="16268700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D" sz="6600" b="1">
                <a:solidFill>
                  <a:schemeClr val="bg1"/>
                </a:solidFill>
              </a:rPr>
              <a:t>Break 10 Min</a:t>
            </a:r>
          </a:p>
        </p:txBody>
      </p:sp>
    </p:spTree>
    <p:extLst>
      <p:ext uri="{BB962C8B-B14F-4D97-AF65-F5344CB8AC3E}">
        <p14:creationId xmlns:p14="http://schemas.microsoft.com/office/powerpoint/2010/main" val="1425198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E2AB35-77AB-2493-7BA0-144CBA55F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>
            <a:extLst>
              <a:ext uri="{FF2B5EF4-FFF2-40B4-BE49-F238E27FC236}">
                <a16:creationId xmlns:a16="http://schemas.microsoft.com/office/drawing/2014/main" id="{A7487CAD-0CA5-FE0F-976A-ADDF13733146}"/>
              </a:ext>
            </a:extLst>
          </p:cNvPr>
          <p:cNvSpPr txBox="1"/>
          <p:nvPr/>
        </p:nvSpPr>
        <p:spPr>
          <a:xfrm>
            <a:off x="1009650" y="4728001"/>
            <a:ext cx="16268700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D" sz="6600" b="1">
                <a:solidFill>
                  <a:schemeClr val="bg1"/>
                </a:solidFill>
              </a:rPr>
              <a:t>Questions &amp; Discussion</a:t>
            </a:r>
          </a:p>
        </p:txBody>
      </p:sp>
    </p:spTree>
    <p:extLst>
      <p:ext uri="{BB962C8B-B14F-4D97-AF65-F5344CB8AC3E}">
        <p14:creationId xmlns:p14="http://schemas.microsoft.com/office/powerpoint/2010/main" val="532323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CB771E-50E7-D821-4051-FE303D7DE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5BBE74AD-FE49-D768-FC58-ED7504E24672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F53F2DD0-14DD-BC13-5774-37F37859F148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From Development to Production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B76176DF-7686-FEC3-B600-4EBA0920C9AE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3F24E295-A6B7-08E8-1BBC-FB540BD335EE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8C16A07-4D50-6111-D412-7DF8DEA3FF66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45FE76D1-CE56-B88E-5281-7ADA3E73A8C3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4ABEE0D-8793-3D4E-979F-34607A1AC465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7DFAFF82-76FF-63BC-71CB-F8CDC3C30927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61797B17-AE33-304C-E3B3-6094B7524DBD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5C3C1C7D-D418-BC1B-7685-1B660655F852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D8E70AA-E62C-95FD-55A5-F76F60AC117F}"/>
              </a:ext>
            </a:extLst>
          </p:cNvPr>
          <p:cNvSpPr txBox="1"/>
          <p:nvPr/>
        </p:nvSpPr>
        <p:spPr>
          <a:xfrm>
            <a:off x="1026695" y="1973179"/>
            <a:ext cx="2446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Two Different Worlds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7687F9-43A7-5240-E615-46A49D6E3F06}"/>
              </a:ext>
            </a:extLst>
          </p:cNvPr>
          <p:cNvSpPr txBox="1"/>
          <p:nvPr/>
        </p:nvSpPr>
        <p:spPr>
          <a:xfrm>
            <a:off x="1033186" y="2850405"/>
            <a:ext cx="4635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🏠 Development Environment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E933A5-563D-FCAE-30EA-89E44DAF0652}"/>
              </a:ext>
            </a:extLst>
          </p:cNvPr>
          <p:cNvSpPr txBox="1"/>
          <p:nvPr/>
        </p:nvSpPr>
        <p:spPr>
          <a:xfrm>
            <a:off x="1026695" y="3307056"/>
            <a:ext cx="305243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Your local machine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Fake/test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Detailed error messages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Can restart anytime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Just you (or your team)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574DB-5222-47EA-AD01-DCA4053A87CA}"/>
              </a:ext>
            </a:extLst>
          </p:cNvPr>
          <p:cNvSpPr txBox="1"/>
          <p:nvPr/>
        </p:nvSpPr>
        <p:spPr>
          <a:xfrm>
            <a:off x="1030606" y="5265556"/>
            <a:ext cx="4259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🏢 Production 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C68826-E4AC-1F3C-42F7-7AC0A2D8AFA6}"/>
              </a:ext>
            </a:extLst>
          </p:cNvPr>
          <p:cNvSpPr txBox="1"/>
          <p:nvPr/>
        </p:nvSpPr>
        <p:spPr>
          <a:xfrm>
            <a:off x="1024115" y="5722207"/>
            <a:ext cx="368607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Live server with real users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Real user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User-friendly error messages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99.9%+ uptime required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Thousands or millions of users</a:t>
            </a:r>
          </a:p>
        </p:txBody>
      </p:sp>
    </p:spTree>
    <p:extLst>
      <p:ext uri="{BB962C8B-B14F-4D97-AF65-F5344CB8AC3E}">
        <p14:creationId xmlns:p14="http://schemas.microsoft.com/office/powerpoint/2010/main" val="2659354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98EA11-CB0B-AF34-6889-96227AFFB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DB41D33B-16D5-EF95-1B8C-2A648562D839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55EDF2BE-D956-30B8-6739-10D3E3C43723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Environment Types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184FEC33-7CE0-6ACB-BBD3-FD22D2FAD27A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7BE78C33-46E9-C534-577F-9CA13D8A012E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ECBAE46F-29A1-3EAC-1CEB-7143E1114F82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4DA68050-2C61-7454-1240-982040E206D4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111243C-CD93-77CD-2934-291EE0319F52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19E314C2-E409-6123-510E-B727D4D3A5D7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7A0903C-11AF-873B-E402-9D5C99091D6C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E0A9A1F4-9F77-7FB3-25E9-CAD170565D12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E355C6E-F13C-756A-CC2D-7F4D9E36F570}"/>
              </a:ext>
            </a:extLst>
          </p:cNvPr>
          <p:cNvSpPr txBox="1"/>
          <p:nvPr/>
        </p:nvSpPr>
        <p:spPr>
          <a:xfrm>
            <a:off x="1026695" y="1973179"/>
            <a:ext cx="28658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The Deployment Pipeline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4CAB8F-97D4-2DDB-65F1-32685E52F81F}"/>
              </a:ext>
            </a:extLst>
          </p:cNvPr>
          <p:cNvSpPr txBox="1"/>
          <p:nvPr/>
        </p:nvSpPr>
        <p:spPr>
          <a:xfrm>
            <a:off x="1033186" y="2850405"/>
            <a:ext cx="2451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🔄 Typical 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FBD341-3FFA-3D14-8DDB-EB243C6CD7B0}"/>
              </a:ext>
            </a:extLst>
          </p:cNvPr>
          <p:cNvSpPr txBox="1"/>
          <p:nvPr/>
        </p:nvSpPr>
        <p:spPr>
          <a:xfrm>
            <a:off x="1346178" y="3322444"/>
            <a:ext cx="6955750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Development → Testing → Staging → Production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(local)     (CI)     (pre-prod)  (live)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  <a:p>
            <a:pPr algn="l"/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B7DEEB-D351-CDDC-2506-CE3B7973B6F1}"/>
              </a:ext>
            </a:extLst>
          </p:cNvPr>
          <p:cNvSpPr txBox="1"/>
          <p:nvPr/>
        </p:nvSpPr>
        <p:spPr>
          <a:xfrm>
            <a:off x="1030605" y="4521639"/>
            <a:ext cx="2638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💻 Development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3FDFC-7C4F-3117-98D6-92B169A8E611}"/>
              </a:ext>
            </a:extLst>
          </p:cNvPr>
          <p:cNvSpPr txBox="1"/>
          <p:nvPr/>
        </p:nvSpPr>
        <p:spPr>
          <a:xfrm>
            <a:off x="1024114" y="4978290"/>
            <a:ext cx="3669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Your local machine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Rapid iteration and debugging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AF66C0-E8B7-6EAA-B67A-110C7843CD4E}"/>
              </a:ext>
            </a:extLst>
          </p:cNvPr>
          <p:cNvSpPr txBox="1"/>
          <p:nvPr/>
        </p:nvSpPr>
        <p:spPr>
          <a:xfrm>
            <a:off x="1028021" y="5929401"/>
            <a:ext cx="2118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🧪 Testing/CI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581EC5-5AE0-B799-3E9B-029A09212FE2}"/>
              </a:ext>
            </a:extLst>
          </p:cNvPr>
          <p:cNvSpPr txBox="1"/>
          <p:nvPr/>
        </p:nvSpPr>
        <p:spPr>
          <a:xfrm>
            <a:off x="1021530" y="6386052"/>
            <a:ext cx="3923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Automated testing environment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Runs tests on every code change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664A88-C530-7F6F-08C2-3B0FA523BE8A}"/>
              </a:ext>
            </a:extLst>
          </p:cNvPr>
          <p:cNvSpPr txBox="1"/>
          <p:nvPr/>
        </p:nvSpPr>
        <p:spPr>
          <a:xfrm>
            <a:off x="1028023" y="7262256"/>
            <a:ext cx="17152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🎬 Staging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0FC52D-5198-AC56-EC55-68103595F8CB}"/>
              </a:ext>
            </a:extLst>
          </p:cNvPr>
          <p:cNvSpPr txBox="1"/>
          <p:nvPr/>
        </p:nvSpPr>
        <p:spPr>
          <a:xfrm>
            <a:off x="1021532" y="7718907"/>
            <a:ext cx="35102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Production-like environment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Final testing before release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B32B6B-3AF6-8DEB-226B-EFEFBC7B0BCB}"/>
              </a:ext>
            </a:extLst>
          </p:cNvPr>
          <p:cNvSpPr txBox="1"/>
          <p:nvPr/>
        </p:nvSpPr>
        <p:spPr>
          <a:xfrm>
            <a:off x="1025439" y="8670018"/>
            <a:ext cx="22658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🚀 Production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B3DF9D-4C09-3C43-72A6-A91E54E9DCD8}"/>
              </a:ext>
            </a:extLst>
          </p:cNvPr>
          <p:cNvSpPr txBox="1"/>
          <p:nvPr/>
        </p:nvSpPr>
        <p:spPr>
          <a:xfrm>
            <a:off x="1018948" y="9126669"/>
            <a:ext cx="39211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Live environment with real users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Optimized and monitored 24/7</a:t>
            </a:r>
          </a:p>
        </p:txBody>
      </p:sp>
    </p:spTree>
    <p:extLst>
      <p:ext uri="{BB962C8B-B14F-4D97-AF65-F5344CB8AC3E}">
        <p14:creationId xmlns:p14="http://schemas.microsoft.com/office/powerpoint/2010/main" val="1416982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80418E-6577-D8D4-1D11-F5D751B7D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B630D7B2-BA8C-F4D4-A562-69BE96DA7FFD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74A53DD-208E-FBF2-51D6-11B0EDA04560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Deployment Strategies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3F66796F-64E3-EFE4-3B71-4257E648B72F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03A7054D-39AF-FC2C-3D16-822CBD86D48E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FCF8DA85-9682-6D66-3EC6-57E48419847E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67B54F50-A7BF-B8CA-B32C-F76EF43E8E53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CD2208CA-0F80-F6F8-7FF4-81D635E7D0C7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C96331EE-0302-FA0D-D903-7DCE8755D365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1737D01A-7BCE-4DDF-C0E6-9E136FADC10C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D8693D55-44A9-AF19-51F6-53AE011CAB6E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6E25F4A-6E3B-F34B-BB93-D4F4C6937AFA}"/>
              </a:ext>
            </a:extLst>
          </p:cNvPr>
          <p:cNvSpPr txBox="1"/>
          <p:nvPr/>
        </p:nvSpPr>
        <p:spPr>
          <a:xfrm>
            <a:off x="1026695" y="1973179"/>
            <a:ext cx="2769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How to Ship Code Safely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CC803A-A8DB-21D5-4372-B4C54D24BD36}"/>
              </a:ext>
            </a:extLst>
          </p:cNvPr>
          <p:cNvSpPr txBox="1"/>
          <p:nvPr/>
        </p:nvSpPr>
        <p:spPr>
          <a:xfrm>
            <a:off x="1030605" y="4630125"/>
            <a:ext cx="3556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🌊 Rolling 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1ECB15-2E44-0102-CC20-DE5106D02650}"/>
              </a:ext>
            </a:extLst>
          </p:cNvPr>
          <p:cNvSpPr txBox="1"/>
          <p:nvPr/>
        </p:nvSpPr>
        <p:spPr>
          <a:xfrm>
            <a:off x="1024114" y="5086776"/>
            <a:ext cx="36453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Update servers one by one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Benefit: No downtime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Use case: Load-balanced apps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5F2FE2-5CE7-A608-8307-95EE2930769A}"/>
              </a:ext>
            </a:extLst>
          </p:cNvPr>
          <p:cNvSpPr txBox="1"/>
          <p:nvPr/>
        </p:nvSpPr>
        <p:spPr>
          <a:xfrm>
            <a:off x="1024114" y="2865195"/>
            <a:ext cx="3553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🚀 Simple Deployment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BACC3B-6E5A-72CE-C0DD-F477D211EB09}"/>
              </a:ext>
            </a:extLst>
          </p:cNvPr>
          <p:cNvSpPr txBox="1"/>
          <p:nvPr/>
        </p:nvSpPr>
        <p:spPr>
          <a:xfrm>
            <a:off x="1017623" y="3321846"/>
            <a:ext cx="3641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Stop old → Deploy new → Start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Benefit: Simple to understand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Use case: Small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1F932A-65A0-2011-36BE-0CCE89CB90EB}"/>
              </a:ext>
            </a:extLst>
          </p:cNvPr>
          <p:cNvSpPr txBox="1"/>
          <p:nvPr/>
        </p:nvSpPr>
        <p:spPr>
          <a:xfrm>
            <a:off x="1028023" y="6518332"/>
            <a:ext cx="3580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🐦 Canary Deployment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C1AF69-A116-AA42-F2B1-455E98BD7018}"/>
              </a:ext>
            </a:extLst>
          </p:cNvPr>
          <p:cNvSpPr txBox="1"/>
          <p:nvPr/>
        </p:nvSpPr>
        <p:spPr>
          <a:xfrm>
            <a:off x="1021532" y="6974983"/>
            <a:ext cx="40652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Deploy to 1% users first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Benefit: Test with real users safely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Use case: High-risk changes</a:t>
            </a:r>
          </a:p>
        </p:txBody>
      </p:sp>
    </p:spTree>
    <p:extLst>
      <p:ext uri="{BB962C8B-B14F-4D97-AF65-F5344CB8AC3E}">
        <p14:creationId xmlns:p14="http://schemas.microsoft.com/office/powerpoint/2010/main" val="3017662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BAD3F7-6D58-C383-74B0-15598478A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358F82F9-0B79-DF1A-4730-7A6CFE762CE8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C4F22FD-7BB5-250E-59CD-2851EE029016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Cloud Platform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0F0D84A3-3799-1CE8-C83D-06E2073A0580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E58486E4-BD24-00E1-D953-F77CAC9DEBC7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3FE6A0E1-16C2-8233-58F6-3D8484EA806B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A96E7620-708B-D455-8148-76F0F1E590BC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FD57238E-2470-BB79-DB9A-E34CDA2BF86D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1CC60232-6260-A508-C845-40925ADB067A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18D46702-4C94-67DD-1910-9350E3ABD239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B4FE81B-19B7-9476-C3C8-3F99DBE0C394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ACC1061-A86B-DC61-8632-756D3658D0A1}"/>
              </a:ext>
            </a:extLst>
          </p:cNvPr>
          <p:cNvSpPr txBox="1"/>
          <p:nvPr/>
        </p:nvSpPr>
        <p:spPr>
          <a:xfrm>
            <a:off x="1026695" y="1973179"/>
            <a:ext cx="1992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Where to Deploy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7033A5-E5DC-834C-8C8A-72FAE59FBF20}"/>
              </a:ext>
            </a:extLst>
          </p:cNvPr>
          <p:cNvSpPr txBox="1"/>
          <p:nvPr/>
        </p:nvSpPr>
        <p:spPr>
          <a:xfrm>
            <a:off x="1024114" y="2865195"/>
            <a:ext cx="4743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☁️ Platform as a Service (PaaS)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296A2D-A6A5-4643-E0B3-9BE0B036A1BD}"/>
              </a:ext>
            </a:extLst>
          </p:cNvPr>
          <p:cNvSpPr txBox="1"/>
          <p:nvPr/>
        </p:nvSpPr>
        <p:spPr>
          <a:xfrm>
            <a:off x="1017623" y="3321846"/>
            <a:ext cx="42803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Heroku: Beginner-friendly, git-based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 err="1">
                <a:solidFill>
                  <a:srgbClr val="FFFFFF"/>
                </a:solidFill>
                <a:effectLst/>
                <a:latin typeface="-apple-system"/>
              </a:rPr>
              <a:t>Vercel</a:t>
            </a: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: Great for frontend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Netlify: Static sites and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-apple-system"/>
              </a:rPr>
              <a:t>JAMstack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Railway: Modern alternative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B54FCF-A6EE-54D6-A4FA-A2E3D7296A30}"/>
              </a:ext>
            </a:extLst>
          </p:cNvPr>
          <p:cNvSpPr txBox="1"/>
          <p:nvPr/>
        </p:nvSpPr>
        <p:spPr>
          <a:xfrm>
            <a:off x="1021532" y="4737909"/>
            <a:ext cx="5426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🏗️ Infrastructure as a Service (IaaS)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CB783D-58AE-BCCB-FE8B-C2E85B15780F}"/>
              </a:ext>
            </a:extLst>
          </p:cNvPr>
          <p:cNvSpPr txBox="1"/>
          <p:nvPr/>
        </p:nvSpPr>
        <p:spPr>
          <a:xfrm>
            <a:off x="1015041" y="5194560"/>
            <a:ext cx="47404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AWS: Most comprehensive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Google Cloud: Strong in AI/ML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 err="1">
                <a:solidFill>
                  <a:srgbClr val="FFFFFF"/>
                </a:solidFill>
                <a:effectLst/>
                <a:latin typeface="-apple-system"/>
              </a:rPr>
              <a:t>DigitalOcean</a:t>
            </a: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: Simple, developer-friendly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FBE497-ADA7-1773-DFCD-210A88A4411A}"/>
              </a:ext>
            </a:extLst>
          </p:cNvPr>
          <p:cNvSpPr txBox="1"/>
          <p:nvPr/>
        </p:nvSpPr>
        <p:spPr>
          <a:xfrm>
            <a:off x="1018950" y="6440139"/>
            <a:ext cx="2893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🎯 For This 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433B89-5929-DC58-B830-5AB286CA509A}"/>
              </a:ext>
            </a:extLst>
          </p:cNvPr>
          <p:cNvSpPr txBox="1"/>
          <p:nvPr/>
        </p:nvSpPr>
        <p:spPr>
          <a:xfrm>
            <a:off x="1012459" y="6896790"/>
            <a:ext cx="56813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Semester Awal: Focus on understanding concepts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Semester Atas: Try Heroku or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-apple-system"/>
              </a:rPr>
              <a:t>Vercel</a:t>
            </a: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 deployment</a:t>
            </a:r>
          </a:p>
        </p:txBody>
      </p:sp>
    </p:spTree>
    <p:extLst>
      <p:ext uri="{BB962C8B-B14F-4D97-AF65-F5344CB8AC3E}">
        <p14:creationId xmlns:p14="http://schemas.microsoft.com/office/powerpoint/2010/main" val="4046177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CCB0C5-2B15-7948-CBD3-51B414616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69AD43B-C8B6-003F-2676-A5588B27D8B9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71CF1E2-EA93-42B5-1091-DBAA3FC48B3A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Production Configuration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9F0CF75-85A3-5E9E-432F-18C27722A570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CDDDB9B8-18BA-E3D7-1894-22E9B094642E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9F919348-96C8-B9CA-A40B-DEBD4F1FFC09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45993B92-F916-945E-D16E-E3FC77E46593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0F448860-9B04-62D8-CB77-AB3E2F610E66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0DA9BEA9-AC9E-28E2-FED5-35093810AE82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6CF5092-4FEA-6430-269D-2EDE558D62B5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6B716918-2822-A980-023C-C6300ED7D15D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5696C3D-202B-C0F8-E72F-68E7156F01C3}"/>
              </a:ext>
            </a:extLst>
          </p:cNvPr>
          <p:cNvSpPr txBox="1"/>
          <p:nvPr/>
        </p:nvSpPr>
        <p:spPr>
          <a:xfrm>
            <a:off x="1026695" y="1973179"/>
            <a:ext cx="3871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Environment Variables and Secrets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624ABA-288A-6AD3-DA09-68704D1DDF37}"/>
              </a:ext>
            </a:extLst>
          </p:cNvPr>
          <p:cNvSpPr txBox="1"/>
          <p:nvPr/>
        </p:nvSpPr>
        <p:spPr>
          <a:xfrm>
            <a:off x="1033186" y="2850405"/>
            <a:ext cx="6567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🔐 The Golden Rule: Never Commit Secrets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7F10A2-F146-EF0B-39C1-922AE71B168C}"/>
              </a:ext>
            </a:extLst>
          </p:cNvPr>
          <p:cNvSpPr txBox="1"/>
          <p:nvPr/>
        </p:nvSpPr>
        <p:spPr>
          <a:xfrm>
            <a:off x="1346178" y="3322444"/>
            <a:ext cx="6521337" cy="24622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14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❌ Bad: Secrets in code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config = {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14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database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ID" sz="14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postgres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://user:password123@localhost/</a:t>
            </a:r>
            <a:r>
              <a:rPr lang="en-ID" sz="1400" b="0" i="0" err="1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mydb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1400" b="0" i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apiKey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'sk_live_abc123xyz789'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pPr algn="l">
              <a:buNone/>
            </a:pP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✅ Good: Use environment variables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config = {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14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database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process.env.DATABASE_URL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1400" b="0" i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apiKey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process.env.API_KEY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};</a:t>
            </a:r>
            <a:endParaRPr lang="en-ID" sz="14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2399B7-FAB9-8746-8147-5E88BE492C76}"/>
              </a:ext>
            </a:extLst>
          </p:cNvPr>
          <p:cNvSpPr txBox="1"/>
          <p:nvPr/>
        </p:nvSpPr>
        <p:spPr>
          <a:xfrm>
            <a:off x="1054958" y="6312063"/>
            <a:ext cx="3991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📋 Environment Variables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26516D-B1A1-5073-2D19-0D34AE9B12F6}"/>
              </a:ext>
            </a:extLst>
          </p:cNvPr>
          <p:cNvSpPr txBox="1"/>
          <p:nvPr/>
        </p:nvSpPr>
        <p:spPr>
          <a:xfrm>
            <a:off x="1367950" y="6784102"/>
            <a:ext cx="3836307" cy="11695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14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.env file (not committed to git)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NODE_ENV=production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PORT=8080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DATABASE_URL=</a:t>
            </a: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postgres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://...</a:t>
            </a:r>
          </a:p>
          <a:p>
            <a:pPr algn="l">
              <a:buNone/>
            </a:pP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API_KEY=</a:t>
            </a: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your_secret_key</a:t>
            </a:r>
            <a:endParaRPr lang="en-ID" sz="14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033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81133" y="1028700"/>
            <a:ext cx="6178167" cy="8017716"/>
            <a:chOff x="0" y="0"/>
            <a:chExt cx="3714906" cy="48210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14905" cy="4821018"/>
            </a:xfrm>
            <a:custGeom>
              <a:avLst/>
              <a:gdLst/>
              <a:ahLst/>
              <a:cxnLst/>
              <a:rect l="l" t="t" r="r" b="b"/>
              <a:pathLst>
                <a:path w="3714905" h="4821018">
                  <a:moveTo>
                    <a:pt x="0" y="0"/>
                  </a:moveTo>
                  <a:lnTo>
                    <a:pt x="3714905" y="0"/>
                  </a:lnTo>
                  <a:lnTo>
                    <a:pt x="3714905" y="4821018"/>
                  </a:lnTo>
                  <a:lnTo>
                    <a:pt x="0" y="4821018"/>
                  </a:lnTo>
                  <a:close/>
                </a:path>
              </a:pathLst>
            </a:custGeom>
            <a:blipFill>
              <a:blip r:embed="rId3"/>
              <a:stretch>
                <a:fillRect l="-13075" r="-8134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72767" y="1181100"/>
            <a:ext cx="10052433" cy="830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5400" err="1">
                <a:solidFill>
                  <a:srgbClr val="E8E8E8"/>
                </a:solidFill>
                <a:latin typeface="+mj-lt"/>
                <a:cs typeface="Bangla Sangam MN" panose="02000000000000000000" pitchFamily="2" charset="0"/>
                <a:sym typeface="Open Sauce"/>
              </a:rPr>
              <a:t>Wellcome</a:t>
            </a:r>
            <a:r>
              <a:rPr lang="en-US" sz="5400">
                <a:solidFill>
                  <a:srgbClr val="E8E8E8"/>
                </a:solidFill>
                <a:latin typeface="+mj-lt"/>
                <a:cs typeface="Bangla Sangam MN" panose="02000000000000000000" pitchFamily="2" charset="0"/>
                <a:sym typeface="Open Sauce"/>
              </a:rPr>
              <a:t> Back!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1081133" y="9168029"/>
            <a:ext cx="6178167" cy="90271"/>
            <a:chOff x="0" y="0"/>
            <a:chExt cx="1627172" cy="237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27172" cy="23775"/>
            </a:xfrm>
            <a:custGeom>
              <a:avLst/>
              <a:gdLst/>
              <a:ahLst/>
              <a:cxnLst/>
              <a:rect l="l" t="t" r="r" b="b"/>
              <a:pathLst>
                <a:path w="1627172" h="23775">
                  <a:moveTo>
                    <a:pt x="0" y="0"/>
                  </a:moveTo>
                  <a:lnTo>
                    <a:pt x="1627172" y="0"/>
                  </a:lnTo>
                  <a:lnTo>
                    <a:pt x="1627172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627172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6A8397A-F9F7-6D24-5592-566DA65BC8BB}"/>
              </a:ext>
            </a:extLst>
          </p:cNvPr>
          <p:cNvSpPr txBox="1"/>
          <p:nvPr/>
        </p:nvSpPr>
        <p:spPr>
          <a:xfrm>
            <a:off x="1072767" y="2422358"/>
            <a:ext cx="33730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🔄 Our Journey So Far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4BB7E7-8E53-EF0F-3385-C381D36FF593}"/>
              </a:ext>
            </a:extLst>
          </p:cNvPr>
          <p:cNvSpPr txBox="1"/>
          <p:nvPr/>
        </p:nvSpPr>
        <p:spPr>
          <a:xfrm>
            <a:off x="1066276" y="2879009"/>
            <a:ext cx="7720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✅ Day 1: SE Fundamentals &amp; Clean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✅ Day 2: Requirements Analysis &amp; System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✅ Day 3: Clean Implementation &amp; Comprehensive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🎯 Today: Professional workflows - from collaboration to deployment!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BF2B72-0C43-0290-C219-E29761631775}"/>
              </a:ext>
            </a:extLst>
          </p:cNvPr>
          <p:cNvSpPr txBox="1"/>
          <p:nvPr/>
        </p:nvSpPr>
        <p:spPr>
          <a:xfrm>
            <a:off x="1050996" y="4519672"/>
            <a:ext cx="4937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⚠️ Important: Combined Session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B17B94-1876-2DA5-8A13-4DCB79278CA8}"/>
              </a:ext>
            </a:extLst>
          </p:cNvPr>
          <p:cNvSpPr txBox="1"/>
          <p:nvPr/>
        </p:nvSpPr>
        <p:spPr>
          <a:xfrm>
            <a:off x="1059018" y="4961811"/>
            <a:ext cx="62183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>
                <a:solidFill>
                  <a:schemeClr val="bg1"/>
                </a:solidFill>
              </a:rPr>
              <a:t>Karena </a:t>
            </a:r>
            <a:r>
              <a:rPr lang="en-ID" sz="2000" err="1">
                <a:solidFill>
                  <a:schemeClr val="bg1"/>
                </a:solidFill>
              </a:rPr>
              <a:t>hari</a:t>
            </a:r>
            <a:r>
              <a:rPr lang="en-ID" sz="2000">
                <a:solidFill>
                  <a:schemeClr val="bg1"/>
                </a:solidFill>
              </a:rPr>
              <a:t> ke-5 </a:t>
            </a:r>
            <a:r>
              <a:rPr lang="en-ID" sz="2000" err="1">
                <a:solidFill>
                  <a:schemeClr val="bg1"/>
                </a:solidFill>
              </a:rPr>
              <a:t>adalah</a:t>
            </a:r>
            <a:r>
              <a:rPr lang="en-ID" sz="2000">
                <a:solidFill>
                  <a:schemeClr val="bg1"/>
                </a:solidFill>
              </a:rPr>
              <a:t> holiday, </a:t>
            </a:r>
            <a:r>
              <a:rPr lang="en-ID" sz="2000" err="1">
                <a:solidFill>
                  <a:schemeClr val="bg1"/>
                </a:solidFill>
              </a:rPr>
              <a:t>hari</a:t>
            </a:r>
            <a:r>
              <a:rPr lang="en-ID" sz="2000">
                <a:solidFill>
                  <a:schemeClr val="bg1"/>
                </a:solidFill>
              </a:rPr>
              <a:t> </a:t>
            </a:r>
            <a:r>
              <a:rPr lang="en-ID" sz="2000" err="1">
                <a:solidFill>
                  <a:schemeClr val="bg1"/>
                </a:solidFill>
              </a:rPr>
              <a:t>ini</a:t>
            </a:r>
            <a:r>
              <a:rPr lang="en-ID" sz="2000">
                <a:solidFill>
                  <a:schemeClr val="bg1"/>
                </a:solidFill>
              </a:rPr>
              <a:t> </a:t>
            </a:r>
            <a:r>
              <a:rPr lang="en-ID" sz="2000" err="1">
                <a:solidFill>
                  <a:schemeClr val="bg1"/>
                </a:solidFill>
              </a:rPr>
              <a:t>kita</a:t>
            </a:r>
            <a:r>
              <a:rPr lang="en-ID" sz="2000">
                <a:solidFill>
                  <a:schemeClr val="bg1"/>
                </a:solidFill>
              </a:rPr>
              <a:t> </a:t>
            </a:r>
            <a:r>
              <a:rPr lang="en-ID" sz="2000" err="1">
                <a:solidFill>
                  <a:schemeClr val="bg1"/>
                </a:solidFill>
              </a:rPr>
              <a:t>akan</a:t>
            </a:r>
            <a:r>
              <a:rPr lang="en-ID" sz="2000">
                <a:solidFill>
                  <a:schemeClr val="bg1"/>
                </a:solidFill>
              </a:rPr>
              <a:t> cover: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Part 1: Version Control &amp; Collaboration (Git workflows)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Part 2: Deployment &amp; Production Best Practices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49BA20-F245-3567-6DE1-573D6CAC3C73}"/>
              </a:ext>
            </a:extLst>
          </p:cNvPr>
          <p:cNvSpPr txBox="1"/>
          <p:nvPr/>
        </p:nvSpPr>
        <p:spPr>
          <a:xfrm>
            <a:off x="1058253" y="6500873"/>
            <a:ext cx="3919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🎯 Today’s Learning Goals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836FF7-9F00-8774-6758-065D28830EBC}"/>
              </a:ext>
            </a:extLst>
          </p:cNvPr>
          <p:cNvSpPr txBox="1"/>
          <p:nvPr/>
        </p:nvSpPr>
        <p:spPr>
          <a:xfrm>
            <a:off x="1066275" y="6943012"/>
            <a:ext cx="710322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Master Git: Version control </a:t>
            </a:r>
            <a:r>
              <a:rPr lang="en-ID" sz="2000" err="1">
                <a:solidFill>
                  <a:schemeClr val="bg1"/>
                </a:solidFill>
              </a:rPr>
              <a:t>untuk</a:t>
            </a:r>
            <a:r>
              <a:rPr lang="en-ID" sz="2000">
                <a:solidFill>
                  <a:schemeClr val="bg1"/>
                </a:solidFill>
              </a:rPr>
              <a:t> collaboration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Team Workflows: Branching, code reviews, pull requests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Production Mindset: Development vs production environments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Deployment Basics: Taking code from laptop to live users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37A9CB-2379-2850-104F-278EE8719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C50B1F80-3D58-A3AB-446D-03CE1AF3C293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A8839968-2694-D83E-C93A-FFC992F46D9F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Production Logging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22457CB-4EF3-EC25-7C44-6402DE9163E8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61BDFE49-8F7D-CE31-8EF9-9C0866E6BFC5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442520E7-EC80-A83A-066D-9A502FD52B49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06F7EBC9-7205-AF24-05B1-4871F64E18AB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521FC152-B039-7907-9CE0-86E8873EF6AD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1B1311E3-5594-5795-CF5F-7C6C7DAB2FBD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C24CAA7F-5618-7943-4CDA-23A1A401E63D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E8A14CC-1AD2-5C9D-BB4D-CDAD26257333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4D578DB-8C8C-8170-398F-FB2DD3B57C5B}"/>
              </a:ext>
            </a:extLst>
          </p:cNvPr>
          <p:cNvSpPr txBox="1"/>
          <p:nvPr/>
        </p:nvSpPr>
        <p:spPr>
          <a:xfrm>
            <a:off x="1026695" y="1973179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Visibility into Your Application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A99352-79E3-50BF-DF7A-C853C1D02509}"/>
              </a:ext>
            </a:extLst>
          </p:cNvPr>
          <p:cNvSpPr txBox="1"/>
          <p:nvPr/>
        </p:nvSpPr>
        <p:spPr>
          <a:xfrm>
            <a:off x="1030606" y="4568873"/>
            <a:ext cx="2735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400" b="1" i="0">
                <a:solidFill>
                  <a:srgbClr val="FFFFFF"/>
                </a:solidFill>
                <a:effectLst/>
                <a:latin typeface="-apple-system"/>
              </a:rPr>
              <a:t>❌ What NOT to Log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F1C127-9ABA-4B6D-BD02-DE42457586F6}"/>
              </a:ext>
            </a:extLst>
          </p:cNvPr>
          <p:cNvSpPr txBox="1"/>
          <p:nvPr/>
        </p:nvSpPr>
        <p:spPr>
          <a:xfrm>
            <a:off x="1024115" y="5025524"/>
            <a:ext cx="35141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Passwords or sensitive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Credit card numbers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Personal information (GDPR)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E7803D-6334-B299-29D0-A7BA94F0FF9B}"/>
              </a:ext>
            </a:extLst>
          </p:cNvPr>
          <p:cNvSpPr txBox="1"/>
          <p:nvPr/>
        </p:nvSpPr>
        <p:spPr>
          <a:xfrm>
            <a:off x="1033186" y="2850405"/>
            <a:ext cx="24336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📊 What to 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5B32AA-B39A-74D6-DBCD-EEA750276AD0}"/>
              </a:ext>
            </a:extLst>
          </p:cNvPr>
          <p:cNvSpPr txBox="1"/>
          <p:nvPr/>
        </p:nvSpPr>
        <p:spPr>
          <a:xfrm>
            <a:off x="1346178" y="3322444"/>
            <a:ext cx="6199133" cy="95410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14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✅ Good logging</a:t>
            </a:r>
            <a:endParaRPr lang="en-ID" sz="14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logger.</a:t>
            </a:r>
            <a:r>
              <a:rPr lang="en-ID" sz="14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info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'User logged in'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ID" sz="1400" b="0" i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userId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>
                <a:solidFill>
                  <a:srgbClr val="B8D7A3"/>
                </a:solidFill>
                <a:effectLst/>
                <a:latin typeface="Menlo" panose="020B0609030804020204" pitchFamily="49" charset="0"/>
              </a:rPr>
              <a:t>123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});</a:t>
            </a:r>
          </a:p>
          <a:p>
            <a:pPr algn="l">
              <a:buNone/>
            </a:pP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logger.</a:t>
            </a:r>
            <a:r>
              <a:rPr lang="en-ID" sz="14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'Database failed'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ID" sz="14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err.message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});</a:t>
            </a:r>
          </a:p>
          <a:p>
            <a:pPr algn="l">
              <a:buNone/>
            </a:pPr>
            <a:r>
              <a:rPr lang="en-ID" sz="14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logger.</a:t>
            </a:r>
            <a:r>
              <a:rPr lang="en-ID" sz="14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warn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'Rate limit approaching'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ID" sz="14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usage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14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'80%'</a:t>
            </a:r>
            <a:r>
              <a:rPr lang="en-ID" sz="14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});</a:t>
            </a:r>
            <a:endParaRPr lang="en-ID" sz="14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040695-80DA-BEC2-2B74-2D1AB4A5A1EF}"/>
              </a:ext>
            </a:extLst>
          </p:cNvPr>
          <p:cNvSpPr txBox="1"/>
          <p:nvPr/>
        </p:nvSpPr>
        <p:spPr>
          <a:xfrm>
            <a:off x="1023351" y="6288814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400" b="1" i="0">
                <a:solidFill>
                  <a:srgbClr val="FFFFFF"/>
                </a:solidFill>
                <a:effectLst/>
                <a:latin typeface="-apple-system"/>
              </a:rPr>
              <a:t>📈 Log Levels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C02537-8680-1ECB-07F1-A818D11F4B8E}"/>
              </a:ext>
            </a:extLst>
          </p:cNvPr>
          <p:cNvSpPr txBox="1"/>
          <p:nvPr/>
        </p:nvSpPr>
        <p:spPr>
          <a:xfrm>
            <a:off x="1016860" y="6745465"/>
            <a:ext cx="45477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b="1" i="0">
                <a:solidFill>
                  <a:srgbClr val="FFFFFF"/>
                </a:solidFill>
                <a:effectLst/>
                <a:latin typeface="-apple-system"/>
              </a:rPr>
              <a:t>ERROR: Something broke, needs attention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b="1" i="0">
                <a:solidFill>
                  <a:srgbClr val="FFFFFF"/>
                </a:solidFill>
                <a:effectLst/>
                <a:latin typeface="-apple-system"/>
              </a:rPr>
              <a:t>WARN: Something unusual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b="1" i="0">
                <a:solidFill>
                  <a:srgbClr val="FFFFFF"/>
                </a:solidFill>
                <a:effectLst/>
                <a:latin typeface="-apple-system"/>
              </a:rPr>
              <a:t>INFO: Normal operations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b="1" i="0">
                <a:solidFill>
                  <a:srgbClr val="FFFFFF"/>
                </a:solidFill>
                <a:effectLst/>
                <a:latin typeface="-apple-system"/>
              </a:rPr>
              <a:t>DEBUG: Detailed troubleshooting</a:t>
            </a:r>
            <a:endParaRPr lang="en-ID" b="0" i="0">
              <a:solidFill>
                <a:srgbClr val="FFFFF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99756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AD307B-546F-7302-8540-13DDAFB79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74FA1DCB-54F5-7644-4C6A-C7C6E1243A0B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Error Handling in Production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0F22A167-5016-9625-E1CE-98BF85C280D5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1C6003A-300B-3144-3AB9-128266AA65D8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6398DE21-B16E-5C2A-77B0-C071CA3BD5F4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DE15D64F-FDAE-AE2E-4218-D990FA771E1B}"/>
              </a:ext>
            </a:extLst>
          </p:cNvPr>
          <p:cNvSpPr txBox="1"/>
          <p:nvPr/>
        </p:nvSpPr>
        <p:spPr>
          <a:xfrm>
            <a:off x="1026695" y="1973179"/>
            <a:ext cx="24502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Graceful Degradation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7BFF82-F22C-60F0-27A6-40D8B8CB6F72}"/>
              </a:ext>
            </a:extLst>
          </p:cNvPr>
          <p:cNvSpPr txBox="1"/>
          <p:nvPr/>
        </p:nvSpPr>
        <p:spPr>
          <a:xfrm>
            <a:off x="1033186" y="2557654"/>
            <a:ext cx="4499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🛡️ Production Error Handling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EC0D4A-0DED-77AE-351A-AFC289C48E4A}"/>
              </a:ext>
            </a:extLst>
          </p:cNvPr>
          <p:cNvSpPr txBox="1"/>
          <p:nvPr/>
        </p:nvSpPr>
        <p:spPr>
          <a:xfrm>
            <a:off x="1026695" y="3014304"/>
            <a:ext cx="10497648" cy="68634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errorHandler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err, 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ID" sz="2000" b="0" i="0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, res, next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Log full error for developers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logger.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'Error'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err.message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stack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err.stack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req.url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Send user-friendly response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process.env.NODE_ENV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===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'production'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res.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B8D7A3"/>
                </a:solidFill>
                <a:effectLst/>
                <a:latin typeface="Menlo" panose="020B0609030804020204" pitchFamily="49" charset="0"/>
              </a:rPr>
              <a:t>500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json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'Something went wrong. Please try again.'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});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// Development: show full error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res.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B8D7A3"/>
                </a:solidFill>
                <a:effectLst/>
                <a:latin typeface="Menlo" panose="020B0609030804020204" pitchFamily="49" charset="0"/>
              </a:rPr>
              <a:t>500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json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err.message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stack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err.stack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});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  <a:p>
            <a:pPr algn="l"/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246746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F6CC64-78F0-32DB-663F-BFE1AFA17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26149AE3-C55B-FDAE-C5AE-DD8759DC9EC0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66E6BCD2-B083-F03F-AF9D-1E96404D0681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From Development to Production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907C206F-D262-92DC-C297-4084799EDB6B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80687033-484E-F787-E3EB-F4C79E69E269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CB0B85FB-0108-500D-7BE4-3DD3EB3C17DF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8C05617E-FFFC-DA88-DA32-1AC0655F7C81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3244F1C7-DF85-47CD-7447-2757BABBD563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E124BCEF-45C0-F1C3-0ED2-A39B2AD9986A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742DE57-F687-69AD-8049-84A0AA844DD8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195F366-6AFF-D533-C79E-9C260D393F3B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6B42E041-97E1-BB88-7C10-2A2D969243BC}"/>
              </a:ext>
            </a:extLst>
          </p:cNvPr>
          <p:cNvSpPr txBox="1"/>
          <p:nvPr/>
        </p:nvSpPr>
        <p:spPr>
          <a:xfrm>
            <a:off x="1026695" y="1973179"/>
            <a:ext cx="24465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Two Different Worlds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8D4F19-5144-CB44-CB0A-88F400234528}"/>
              </a:ext>
            </a:extLst>
          </p:cNvPr>
          <p:cNvSpPr txBox="1"/>
          <p:nvPr/>
        </p:nvSpPr>
        <p:spPr>
          <a:xfrm>
            <a:off x="1033186" y="2850405"/>
            <a:ext cx="4635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🏠 Development Environment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6CBED-0303-F777-5D1F-B68BAF8B3AA0}"/>
              </a:ext>
            </a:extLst>
          </p:cNvPr>
          <p:cNvSpPr txBox="1"/>
          <p:nvPr/>
        </p:nvSpPr>
        <p:spPr>
          <a:xfrm>
            <a:off x="1026695" y="3307056"/>
            <a:ext cx="305243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Your local machine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Fake/test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Detailed error messages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Can restart anytime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Just you (or your team)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62EE85-AC28-FCEF-99D0-71963451AC2A}"/>
              </a:ext>
            </a:extLst>
          </p:cNvPr>
          <p:cNvSpPr txBox="1"/>
          <p:nvPr/>
        </p:nvSpPr>
        <p:spPr>
          <a:xfrm>
            <a:off x="1030606" y="5265556"/>
            <a:ext cx="4259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🏢 Production 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312769-5E4E-C21E-704F-E18BC0231C48}"/>
              </a:ext>
            </a:extLst>
          </p:cNvPr>
          <p:cNvSpPr txBox="1"/>
          <p:nvPr/>
        </p:nvSpPr>
        <p:spPr>
          <a:xfrm>
            <a:off x="1024115" y="5722207"/>
            <a:ext cx="368607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Live server with real users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Real user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User-friendly error messages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99.9%+ uptime required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Thousands or millions of users</a:t>
            </a:r>
          </a:p>
        </p:txBody>
      </p:sp>
    </p:spTree>
    <p:extLst>
      <p:ext uri="{BB962C8B-B14F-4D97-AF65-F5344CB8AC3E}">
        <p14:creationId xmlns:p14="http://schemas.microsoft.com/office/powerpoint/2010/main" val="3650168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7BD58F-4D73-C793-9EF4-7E82842BA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17C0AE50-0B64-6C1F-FFBE-571BC368D3C0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Monitoring and Health Checks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3BFD9A2B-8B47-8445-49DC-911ADBC945FC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D2E9DBB5-D074-C820-FD3F-0F7C285B99FC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EB09EA55-EB7D-87ED-E337-EDE483DD9F02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75855402-6AE6-880D-D23F-B9049553070D}"/>
              </a:ext>
            </a:extLst>
          </p:cNvPr>
          <p:cNvSpPr txBox="1"/>
          <p:nvPr/>
        </p:nvSpPr>
        <p:spPr>
          <a:xfrm>
            <a:off x="1026695" y="1973179"/>
            <a:ext cx="3241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Knowing Your App is Healthy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CF171A-DC64-5B0F-5AC2-0702BC82025E}"/>
              </a:ext>
            </a:extLst>
          </p:cNvPr>
          <p:cNvSpPr txBox="1"/>
          <p:nvPr/>
        </p:nvSpPr>
        <p:spPr>
          <a:xfrm>
            <a:off x="1033186" y="2850405"/>
            <a:ext cx="237116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📊 Key Metrics</a:t>
            </a:r>
          </a:p>
          <a:p>
            <a:pPr algn="l">
              <a:buNone/>
            </a:pPr>
            <a:br>
              <a:rPr lang="en-ID" sz="2800" b="0" i="0">
                <a:solidFill>
                  <a:srgbClr val="FFFFFF"/>
                </a:solidFill>
                <a:effectLst/>
                <a:latin typeface="-apple-system"/>
              </a:rPr>
            </a:br>
            <a:endParaRPr lang="en-ID" sz="28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3FC42-0E33-FD3F-BB4E-D426DE6221D7}"/>
              </a:ext>
            </a:extLst>
          </p:cNvPr>
          <p:cNvSpPr txBox="1"/>
          <p:nvPr/>
        </p:nvSpPr>
        <p:spPr>
          <a:xfrm>
            <a:off x="1026695" y="3307056"/>
            <a:ext cx="20882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Response time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Error rate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Memory usage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CPU usage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AE3A3-7BE0-41BC-0BC1-4E8B12890A83}"/>
              </a:ext>
            </a:extLst>
          </p:cNvPr>
          <p:cNvSpPr txBox="1"/>
          <p:nvPr/>
        </p:nvSpPr>
        <p:spPr>
          <a:xfrm>
            <a:off x="9690002" y="2850405"/>
            <a:ext cx="4014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🏥 Health Check Endpoint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0411AF-D1FA-BA3B-90BF-84382231ED8E}"/>
              </a:ext>
            </a:extLst>
          </p:cNvPr>
          <p:cNvSpPr txBox="1"/>
          <p:nvPr/>
        </p:nvSpPr>
        <p:spPr>
          <a:xfrm>
            <a:off x="9683511" y="3307056"/>
            <a:ext cx="7571303" cy="50167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app.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'/health'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req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 res) =&gt;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try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database.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ping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res.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json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'healthy'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timestamp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new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ID" sz="2000" b="0" i="0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Date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toISOString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(),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version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'1.0.0'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});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 </a:t>
            </a:r>
            <a:r>
              <a:rPr lang="en-ID" sz="2000" b="0" i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catch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(error) 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res.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ID" sz="2000" b="0" i="0">
                <a:solidFill>
                  <a:srgbClr val="B8D7A3"/>
                </a:solidFill>
                <a:effectLst/>
                <a:latin typeface="Menlo" panose="020B0609030804020204" pitchFamily="49" charset="0"/>
              </a:rPr>
              <a:t>503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).</a:t>
            </a:r>
            <a:r>
              <a:rPr lang="en-ID" sz="2000" b="0" i="0" err="1">
                <a:solidFill>
                  <a:srgbClr val="DCDCDC"/>
                </a:solidFill>
                <a:effectLst/>
                <a:latin typeface="Menlo" panose="020B0609030804020204" pitchFamily="49" charset="0"/>
              </a:rPr>
              <a:t>json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({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status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>
                <a:solidFill>
                  <a:srgbClr val="D69D85"/>
                </a:solidFill>
                <a:effectLst/>
                <a:latin typeface="Menlo" panose="020B0609030804020204" pitchFamily="49" charset="0"/>
              </a:rPr>
              <a:t>'unhealthy'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    </a:t>
            </a:r>
            <a:r>
              <a:rPr lang="en-ID" sz="2000" b="0" i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error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error.message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    });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});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408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B43231-A918-99F0-3BE0-C769B79EB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2B36CFCB-0CB1-CD95-174E-DD2CF7AEBB4A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0BBFECE-18C5-25FF-6A82-75152F77AB5A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Security in Production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CCFE97B4-6F28-1DF5-A52B-2EF8B043655B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4647D6C4-DE1E-A741-5974-0652F2339DF3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471AB0AF-8EAB-6ECA-D206-3541B6E1EDBB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8B1A8D28-70F5-85A1-B6DB-84E9C49C129D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C872A7A6-68F4-A998-0F3D-482D7C85EF5E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29B20808-BA46-9A7F-07C9-23D332CB1BE4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F2604A8-00EF-4903-55D5-152C59B8DFA8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4D8216B7-F54A-15DE-380A-2FF0FFA4FB00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D551E72-99BC-D71B-C7ED-4304D892BB38}"/>
              </a:ext>
            </a:extLst>
          </p:cNvPr>
          <p:cNvSpPr txBox="1"/>
          <p:nvPr/>
        </p:nvSpPr>
        <p:spPr>
          <a:xfrm>
            <a:off x="1026695" y="1973179"/>
            <a:ext cx="2465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Protecting Your Users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742041-CEF6-45F6-762B-EEE3433D7EE8}"/>
              </a:ext>
            </a:extLst>
          </p:cNvPr>
          <p:cNvSpPr txBox="1"/>
          <p:nvPr/>
        </p:nvSpPr>
        <p:spPr>
          <a:xfrm>
            <a:off x="1033186" y="2850405"/>
            <a:ext cx="3240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🔒 Security Checklist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10648-345F-1200-62A0-18E300BCC435}"/>
              </a:ext>
            </a:extLst>
          </p:cNvPr>
          <p:cNvSpPr txBox="1"/>
          <p:nvPr/>
        </p:nvSpPr>
        <p:spPr>
          <a:xfrm>
            <a:off x="1026695" y="3307056"/>
            <a:ext cx="412741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HTTPS everywhere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Input validation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Authentication &amp; Authorization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Rate limiting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Security headers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Dependency updates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[  ] No secrets in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B8296E-060D-D4A9-3C07-137D3A7EC42E}"/>
              </a:ext>
            </a:extLst>
          </p:cNvPr>
          <p:cNvSpPr txBox="1"/>
          <p:nvPr/>
        </p:nvSpPr>
        <p:spPr>
          <a:xfrm>
            <a:off x="1026695" y="5713482"/>
            <a:ext cx="4203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🛡️ Common Vulnerabilities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0B2945-C131-1C41-B524-47AD105C5853}"/>
              </a:ext>
            </a:extLst>
          </p:cNvPr>
          <p:cNvSpPr txBox="1"/>
          <p:nvPr/>
        </p:nvSpPr>
        <p:spPr>
          <a:xfrm>
            <a:off x="1020204" y="6170133"/>
            <a:ext cx="48294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SQL Injection: Use parameterized queries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XSS: Sanitize user inputs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CSRF: Use CSRF tokens</a:t>
            </a:r>
          </a:p>
        </p:txBody>
      </p:sp>
    </p:spTree>
    <p:extLst>
      <p:ext uri="{BB962C8B-B14F-4D97-AF65-F5344CB8AC3E}">
        <p14:creationId xmlns:p14="http://schemas.microsoft.com/office/powerpoint/2010/main" val="1308309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9F8057-DC12-19DF-26A6-4B1910B32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>
            <a:extLst>
              <a:ext uri="{FF2B5EF4-FFF2-40B4-BE49-F238E27FC236}">
                <a16:creationId xmlns:a16="http://schemas.microsoft.com/office/drawing/2014/main" id="{014667C2-04FF-FFA1-29F9-CC8E2735E590}"/>
              </a:ext>
            </a:extLst>
          </p:cNvPr>
          <p:cNvSpPr txBox="1"/>
          <p:nvPr/>
        </p:nvSpPr>
        <p:spPr>
          <a:xfrm>
            <a:off x="1009650" y="4728001"/>
            <a:ext cx="16268700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D" sz="6600" b="1">
                <a:solidFill>
                  <a:schemeClr val="bg1"/>
                </a:solidFill>
              </a:rPr>
              <a:t>Questions &amp; Discussion</a:t>
            </a:r>
          </a:p>
        </p:txBody>
      </p:sp>
    </p:spTree>
    <p:extLst>
      <p:ext uri="{BB962C8B-B14F-4D97-AF65-F5344CB8AC3E}">
        <p14:creationId xmlns:p14="http://schemas.microsoft.com/office/powerpoint/2010/main" val="17153352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3F0302-FE83-4394-AC50-F703630F4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2">
            <a:extLst>
              <a:ext uri="{FF2B5EF4-FFF2-40B4-BE49-F238E27FC236}">
                <a16:creationId xmlns:a16="http://schemas.microsoft.com/office/drawing/2014/main" id="{9E1E8FB5-FB3A-87B4-5F6E-59158BC50C3C}"/>
              </a:ext>
            </a:extLst>
          </p:cNvPr>
          <p:cNvSpPr txBox="1"/>
          <p:nvPr/>
        </p:nvSpPr>
        <p:spPr>
          <a:xfrm>
            <a:off x="1009650" y="4728001"/>
            <a:ext cx="16268700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D" sz="6600" b="1">
                <a:solidFill>
                  <a:schemeClr val="bg1"/>
                </a:solidFill>
              </a:rPr>
              <a:t>Demo Session</a:t>
            </a:r>
          </a:p>
        </p:txBody>
      </p:sp>
    </p:spTree>
    <p:extLst>
      <p:ext uri="{BB962C8B-B14F-4D97-AF65-F5344CB8AC3E}">
        <p14:creationId xmlns:p14="http://schemas.microsoft.com/office/powerpoint/2010/main" val="566504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4FD2D0-3F79-0240-7738-53A4313EB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CB599194-68BC-4C3E-47F1-6E87A8A38F2D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2314B42-BC08-EF09-F71D-EA1422E8BF3E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i="1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Wrap-Up</a:t>
            </a: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99C3B389-1660-02B9-7F07-3FFA0059FEAF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590C8263-1386-5FD8-2591-BC186B9A55A8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461087C-E354-595B-23C2-4BE35BE8A9E8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AB00E06E-3A4C-53F6-A226-85A762B1CD68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739FA2B1-E290-5826-402B-906F7575C0B5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71ECD5A4-5939-39C6-942F-D4A709ED01FB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E097B12-D57B-50A1-B9D0-F53961FF2425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996DD2F0-B0C0-E711-986A-8EDF9F4720EF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86DD508-4A3E-532B-B78E-3B2318896E5B}"/>
              </a:ext>
            </a:extLst>
          </p:cNvPr>
          <p:cNvSpPr txBox="1"/>
          <p:nvPr/>
        </p:nvSpPr>
        <p:spPr>
          <a:xfrm>
            <a:off x="1026695" y="1973179"/>
            <a:ext cx="1765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Key 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B79C8B-D9FC-F04D-35BE-B7B45C03E417}"/>
              </a:ext>
            </a:extLst>
          </p:cNvPr>
          <p:cNvSpPr txBox="1"/>
          <p:nvPr/>
        </p:nvSpPr>
        <p:spPr>
          <a:xfrm>
            <a:off x="1043740" y="2417002"/>
            <a:ext cx="32367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🧠 Concepts Learned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24DCB1-3D7F-1DA9-6CED-49F03AAA3C57}"/>
              </a:ext>
            </a:extLst>
          </p:cNvPr>
          <p:cNvSpPr txBox="1"/>
          <p:nvPr/>
        </p:nvSpPr>
        <p:spPr>
          <a:xfrm>
            <a:off x="1051762" y="2820945"/>
            <a:ext cx="46842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Clean code principles and best practices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Error handling strategies and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Testing fundamentals and TDD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Code quality tools and automation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43C88-3083-3895-C21E-815F110107BB}"/>
              </a:ext>
            </a:extLst>
          </p:cNvPr>
          <p:cNvSpPr txBox="1"/>
          <p:nvPr/>
        </p:nvSpPr>
        <p:spPr>
          <a:xfrm>
            <a:off x="1036484" y="5240031"/>
            <a:ext cx="26516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💻 Practical Skills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58034A-2F4D-6CD5-67D6-79B0DF4DA9A9}"/>
              </a:ext>
            </a:extLst>
          </p:cNvPr>
          <p:cNvSpPr txBox="1"/>
          <p:nvPr/>
        </p:nvSpPr>
        <p:spPr>
          <a:xfrm>
            <a:off x="1044506" y="5643974"/>
            <a:ext cx="512826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Writing maintainable, readable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Implementing comprehensive error handling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Creating effective unit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Using Jest testing framework</a:t>
            </a:r>
          </a:p>
        </p:txBody>
      </p:sp>
    </p:spTree>
    <p:extLst>
      <p:ext uri="{BB962C8B-B14F-4D97-AF65-F5344CB8AC3E}">
        <p14:creationId xmlns:p14="http://schemas.microsoft.com/office/powerpoint/2010/main" val="1103306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02620" y="0"/>
            <a:ext cx="8185380" cy="10287000"/>
            <a:chOff x="0" y="0"/>
            <a:chExt cx="2155820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55820" cy="2709333"/>
            </a:xfrm>
            <a:custGeom>
              <a:avLst/>
              <a:gdLst/>
              <a:ahLst/>
              <a:cxnLst/>
              <a:rect l="l" t="t" r="r" b="b"/>
              <a:pathLst>
                <a:path w="2155820" h="2709333">
                  <a:moveTo>
                    <a:pt x="0" y="0"/>
                  </a:moveTo>
                  <a:lnTo>
                    <a:pt x="2155820" y="0"/>
                  </a:lnTo>
                  <a:lnTo>
                    <a:pt x="215582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20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155820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948095" y="5065718"/>
            <a:ext cx="5799490" cy="90271"/>
            <a:chOff x="0" y="0"/>
            <a:chExt cx="1527438" cy="237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27438" cy="23775"/>
            </a:xfrm>
            <a:custGeom>
              <a:avLst/>
              <a:gdLst/>
              <a:ahLst/>
              <a:cxnLst/>
              <a:rect l="l" t="t" r="r" b="b"/>
              <a:pathLst>
                <a:path w="1527438" h="23775">
                  <a:moveTo>
                    <a:pt x="0" y="0"/>
                  </a:moveTo>
                  <a:lnTo>
                    <a:pt x="1527438" y="0"/>
                  </a:lnTo>
                  <a:lnTo>
                    <a:pt x="1527438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527438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flipH="1" flipV="1">
            <a:off x="8390378" y="335561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948095" y="6209548"/>
            <a:ext cx="376800" cy="376800"/>
          </a:xfrm>
          <a:custGeom>
            <a:avLst/>
            <a:gdLst/>
            <a:ahLst/>
            <a:cxnLst/>
            <a:rect l="l" t="t" r="r" b="b"/>
            <a:pathLst>
              <a:path w="376800" h="376800">
                <a:moveTo>
                  <a:pt x="0" y="0"/>
                </a:moveTo>
                <a:lnTo>
                  <a:pt x="376800" y="0"/>
                </a:lnTo>
                <a:lnTo>
                  <a:pt x="376800" y="376800"/>
                </a:lnTo>
                <a:lnTo>
                  <a:pt x="0" y="376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938286" y="6813664"/>
            <a:ext cx="396418" cy="396418"/>
          </a:xfrm>
          <a:custGeom>
            <a:avLst/>
            <a:gdLst/>
            <a:ahLst/>
            <a:cxnLst/>
            <a:rect l="l" t="t" r="r" b="b"/>
            <a:pathLst>
              <a:path w="396418" h="396418">
                <a:moveTo>
                  <a:pt x="0" y="0"/>
                </a:moveTo>
                <a:lnTo>
                  <a:pt x="396418" y="0"/>
                </a:lnTo>
                <a:lnTo>
                  <a:pt x="396418" y="396418"/>
                </a:lnTo>
                <a:lnTo>
                  <a:pt x="0" y="3964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938286" y="7437398"/>
            <a:ext cx="396418" cy="396418"/>
          </a:xfrm>
          <a:custGeom>
            <a:avLst/>
            <a:gdLst/>
            <a:ahLst/>
            <a:cxnLst/>
            <a:rect l="l" t="t" r="r" b="b"/>
            <a:pathLst>
              <a:path w="396418" h="396418">
                <a:moveTo>
                  <a:pt x="0" y="0"/>
                </a:moveTo>
                <a:lnTo>
                  <a:pt x="396418" y="0"/>
                </a:lnTo>
                <a:lnTo>
                  <a:pt x="396418" y="396418"/>
                </a:lnTo>
                <a:lnTo>
                  <a:pt x="0" y="39641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flipH="1">
            <a:off x="8390378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flipV="1">
            <a:off x="1028700" y="335561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7" name="Group 17"/>
          <p:cNvGrpSpPr/>
          <p:nvPr/>
        </p:nvGrpSpPr>
        <p:grpSpPr>
          <a:xfrm>
            <a:off x="11140845" y="1053677"/>
            <a:ext cx="6118455" cy="8204623"/>
            <a:chOff x="0" y="0"/>
            <a:chExt cx="3679001" cy="493340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679001" cy="4933404"/>
            </a:xfrm>
            <a:custGeom>
              <a:avLst/>
              <a:gdLst/>
              <a:ahLst/>
              <a:cxnLst/>
              <a:rect l="l" t="t" r="r" b="b"/>
              <a:pathLst>
                <a:path w="3679001" h="4933404">
                  <a:moveTo>
                    <a:pt x="0" y="0"/>
                  </a:moveTo>
                  <a:lnTo>
                    <a:pt x="3679001" y="0"/>
                  </a:lnTo>
                  <a:lnTo>
                    <a:pt x="3679001" y="4933404"/>
                  </a:lnTo>
                  <a:lnTo>
                    <a:pt x="0" y="4933404"/>
                  </a:lnTo>
                  <a:close/>
                </a:path>
              </a:pathLst>
            </a:custGeom>
            <a:blipFill>
              <a:blip r:embed="rId10"/>
              <a:stretch>
                <a:fillRect t="-5860" b="-586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34328" y="1135920"/>
            <a:ext cx="6685672" cy="113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95"/>
              </a:lnSpc>
            </a:pPr>
            <a:r>
              <a:rPr lang="en-US" sz="9756" spc="-8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Thank You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48095" y="4156297"/>
            <a:ext cx="5799490" cy="361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400" spc="-12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Get In Touch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739670" y="6320096"/>
            <a:ext cx="3802712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680"/>
              </a:lnSpc>
              <a:spcBef>
                <a:spcPct val="0"/>
              </a:spcBef>
            </a:pPr>
            <a:r>
              <a:rPr lang="en-US" sz="1400" u="none" strike="noStrike" spc="-7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+</a:t>
            </a:r>
            <a:r>
              <a:rPr lang="en-US" sz="1400" spc="-7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62-822-1367-2972</a:t>
            </a:r>
            <a:endParaRPr lang="en-US" sz="1400" u="none" strike="noStrike" spc="-7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739670" y="6934021"/>
            <a:ext cx="3802712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680"/>
              </a:lnSpc>
              <a:spcBef>
                <a:spcPct val="0"/>
              </a:spcBef>
            </a:pPr>
            <a:r>
              <a:rPr lang="en-US" sz="1400" u="none" strike="noStrike" spc="-7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http://</a:t>
            </a:r>
            <a:r>
              <a:rPr lang="en-US" sz="1400" u="none" strike="noStrike" spc="-70" err="1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toni.Kusnandar.dev</a:t>
            </a:r>
            <a:endParaRPr lang="en-US" sz="1400" u="none" strike="noStrike" spc="-7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739670" y="7557754"/>
            <a:ext cx="3802712" cy="209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1680"/>
              </a:lnSpc>
              <a:spcBef>
                <a:spcPct val="0"/>
              </a:spcBef>
            </a:pPr>
            <a:r>
              <a:rPr lang="en-US" sz="1400" u="none" strike="noStrike" spc="-70" err="1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toni@Kusnandar.dev</a:t>
            </a:r>
            <a:endParaRPr lang="en-US" sz="1400" u="none" strike="noStrike" spc="-7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/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The Collaboration Challenge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/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/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FB57012C-D415-C187-07DD-B8A2FC419EEC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DFD9920D-5A57-9F64-3424-8484BDA6457C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C1C01854-EB7F-5D44-F673-E386FD44C16C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D599C1C-F86C-FC3E-1EE3-AF7F7A04029C}"/>
              </a:ext>
            </a:extLst>
          </p:cNvPr>
          <p:cNvSpPr txBox="1"/>
          <p:nvPr/>
        </p:nvSpPr>
        <p:spPr>
          <a:xfrm>
            <a:off x="1026695" y="1973179"/>
            <a:ext cx="35894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Why Team Development is Hard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26033-D7E8-57AA-EC1C-43D1A4125E01}"/>
              </a:ext>
            </a:extLst>
          </p:cNvPr>
          <p:cNvSpPr txBox="1"/>
          <p:nvPr/>
        </p:nvSpPr>
        <p:spPr>
          <a:xfrm>
            <a:off x="1072767" y="2828758"/>
            <a:ext cx="6317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😰 Common Team Development Problems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597A67-F3FF-6FEE-95D3-A2C0CAC4F347}"/>
              </a:ext>
            </a:extLst>
          </p:cNvPr>
          <p:cNvSpPr txBox="1"/>
          <p:nvPr/>
        </p:nvSpPr>
        <p:spPr>
          <a:xfrm>
            <a:off x="1066276" y="3285409"/>
            <a:ext cx="53832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"Who changed this code and why?"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"My changes conflict with someone else's!"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"The code worked yesterday, what happened?"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"How do we coordinate who works on what?"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6F819D-8884-69DD-B42E-A850E5F27A7F}"/>
              </a:ext>
            </a:extLst>
          </p:cNvPr>
          <p:cNvSpPr txBox="1"/>
          <p:nvPr/>
        </p:nvSpPr>
        <p:spPr>
          <a:xfrm>
            <a:off x="1080025" y="5361499"/>
            <a:ext cx="31212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🎯 Today's Solutions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4E8E7D-CE7B-E484-296D-544F3C23CE2E}"/>
              </a:ext>
            </a:extLst>
          </p:cNvPr>
          <p:cNvSpPr txBox="1"/>
          <p:nvPr/>
        </p:nvSpPr>
        <p:spPr>
          <a:xfrm>
            <a:off x="1073534" y="5818150"/>
            <a:ext cx="59683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Version Control: Track every change with 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Branching: Work on features independently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Code Reviews: Catch problems before they 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Communication: Clear processes and documentation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90EED9-7FFA-BE56-671C-A04A921C8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4696BF03-AAC0-F4CB-090D-FA716675A1C7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CEA838CD-7BE3-5D95-57C6-07DF34702B6A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What is Version Control?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7068A460-2C60-AB07-B07C-3ABD1D757D91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1BCFF594-F992-7959-7905-9BA59ED73B8A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FCFFD6A-EAFA-FD29-BDB9-2781F37FF0C3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41F66F14-32C3-C03D-6F26-8221C92C9A16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8A679900-EDF9-9BA7-4BE7-EE0126D92052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D2DFA2EE-B101-609C-B008-C221F35404AF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6128B5E-57AA-758E-A54E-D6648EB67C4B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6D40147F-FA7C-1211-5D4D-A397D710BE01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1837F9B-9558-70E3-32D5-3D1D64EE3319}"/>
              </a:ext>
            </a:extLst>
          </p:cNvPr>
          <p:cNvSpPr txBox="1"/>
          <p:nvPr/>
        </p:nvSpPr>
        <p:spPr>
          <a:xfrm>
            <a:off x="1026695" y="1973179"/>
            <a:ext cx="3111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The Time Machine for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243A69-7E55-B630-0243-FB463A5D0E84}"/>
              </a:ext>
            </a:extLst>
          </p:cNvPr>
          <p:cNvSpPr txBox="1"/>
          <p:nvPr/>
        </p:nvSpPr>
        <p:spPr>
          <a:xfrm>
            <a:off x="1072767" y="2828758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🕰️ Version Control Benefits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09AB03-70EA-A673-6CFD-BC1ACDCD3C54}"/>
              </a:ext>
            </a:extLst>
          </p:cNvPr>
          <p:cNvSpPr txBox="1"/>
          <p:nvPr/>
        </p:nvSpPr>
        <p:spPr>
          <a:xfrm>
            <a:off x="1066276" y="3285409"/>
            <a:ext cx="539109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History: See every change ever 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Backup: Distributed copies everywhere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Collaboration: Multiple people, same codebase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Branching: Work on features in isolation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Rollback: Undo changes that break things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B5DFE7-BA9C-8868-2B9E-105E87892B08}"/>
              </a:ext>
            </a:extLst>
          </p:cNvPr>
          <p:cNvSpPr txBox="1"/>
          <p:nvPr/>
        </p:nvSpPr>
        <p:spPr>
          <a:xfrm>
            <a:off x="1065510" y="5738875"/>
            <a:ext cx="1795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📚 Analogy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BA20B2-12D9-D080-7AE2-3107AE5EC05B}"/>
              </a:ext>
            </a:extLst>
          </p:cNvPr>
          <p:cNvSpPr txBox="1"/>
          <p:nvPr/>
        </p:nvSpPr>
        <p:spPr>
          <a:xfrm>
            <a:off x="1059019" y="6195526"/>
            <a:ext cx="77973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Without VC: "Final_Draft_v2_FINAL_REALLY_FINAL.docx"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With VC: Clear history of every revision, who made what changes, why</a:t>
            </a:r>
          </a:p>
        </p:txBody>
      </p:sp>
    </p:spTree>
    <p:extLst>
      <p:ext uri="{BB962C8B-B14F-4D97-AF65-F5344CB8AC3E}">
        <p14:creationId xmlns:p14="http://schemas.microsoft.com/office/powerpoint/2010/main" val="4147464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59B32A-3260-2A67-9B50-CBC5B8326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F665D7EB-FFA8-D804-BC14-67A5443C3288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21946C3-A0DF-EFA3-3B02-98EEAD35A5DF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Git Core Concept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169BEF13-3CC6-3AEA-A4B0-02B4CE5106FE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EA0E89BA-34B2-8620-DCBC-683D99E0A370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55EE7F24-ACBE-5736-C76A-FFFC185D1AAF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8475C3A7-1759-323A-A263-13A4FCF8F76C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F72A6D23-C4A3-A720-EC45-70DFB82470E9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C6E5F16E-5B99-7D2D-9D7A-3729DD80EC2A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1C0EE398-0659-FB6F-2252-341445EE8521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52AE1B7C-36D6-9C5E-9C58-C46F4E077689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ACD2C706-408F-F577-DAB6-3D45C32B937D}"/>
              </a:ext>
            </a:extLst>
          </p:cNvPr>
          <p:cNvSpPr txBox="1"/>
          <p:nvPr/>
        </p:nvSpPr>
        <p:spPr>
          <a:xfrm>
            <a:off x="1026695" y="1973179"/>
            <a:ext cx="3735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Understanding the Fundamentals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EC6886-940D-84C2-3C0E-86F11D277F75}"/>
              </a:ext>
            </a:extLst>
          </p:cNvPr>
          <p:cNvSpPr txBox="1"/>
          <p:nvPr/>
        </p:nvSpPr>
        <p:spPr>
          <a:xfrm>
            <a:off x="1072767" y="2828758"/>
            <a:ext cx="2573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🗂️ Key Concepts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9D27FB-C6B7-4B09-CA6D-7AC0BA4DBD5A}"/>
              </a:ext>
            </a:extLst>
          </p:cNvPr>
          <p:cNvSpPr txBox="1"/>
          <p:nvPr/>
        </p:nvSpPr>
        <p:spPr>
          <a:xfrm>
            <a:off x="1066276" y="3285409"/>
            <a:ext cx="583204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Repository: Project folder </a:t>
            </a:r>
            <a:r>
              <a:rPr lang="en-ID" sz="2000" err="1">
                <a:solidFill>
                  <a:schemeClr val="bg1"/>
                </a:solidFill>
              </a:rPr>
              <a:t>dengan</a:t>
            </a:r>
            <a:r>
              <a:rPr lang="en-ID" sz="2000">
                <a:solidFill>
                  <a:schemeClr val="bg1"/>
                </a:solidFill>
              </a:rPr>
              <a:t> Git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Commit: Snapshot of changes </a:t>
            </a:r>
            <a:r>
              <a:rPr lang="en-ID" sz="2000" err="1">
                <a:solidFill>
                  <a:schemeClr val="bg1"/>
                </a:solidFill>
              </a:rPr>
              <a:t>dengan</a:t>
            </a:r>
            <a:r>
              <a:rPr lang="en-ID" sz="2000">
                <a:solidFill>
                  <a:schemeClr val="bg1"/>
                </a:solidFill>
              </a:rPr>
              <a:t>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Branch: Independent line of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Merge: Combining changes from different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Remote: Server copy (GitHub, GitLab, Bitbucket)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3BEEF-8EB7-22CE-9156-9652AF0BF7C5}"/>
              </a:ext>
            </a:extLst>
          </p:cNvPr>
          <p:cNvSpPr txBox="1"/>
          <p:nvPr/>
        </p:nvSpPr>
        <p:spPr>
          <a:xfrm>
            <a:off x="1065510" y="4940587"/>
            <a:ext cx="34531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🎯 Git Workflow Areas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8758D6-771F-E0D3-A42A-2854E44933D3}"/>
              </a:ext>
            </a:extLst>
          </p:cNvPr>
          <p:cNvSpPr txBox="1"/>
          <p:nvPr/>
        </p:nvSpPr>
        <p:spPr>
          <a:xfrm>
            <a:off x="1338180" y="5590897"/>
            <a:ext cx="6361037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D" sz="2000">
                <a:solidFill>
                  <a:schemeClr val="bg1"/>
                </a:solidFill>
              </a:rPr>
              <a:t>Working Directory → Staging Area → Repository → Remote</a:t>
            </a:r>
          </a:p>
          <a:p>
            <a:r>
              <a:rPr lang="en-ID" sz="2000">
                <a:solidFill>
                  <a:schemeClr val="bg1"/>
                </a:solidFill>
              </a:rPr>
              <a:t>     (edit)           (git add)      (git commit)  (git push)</a:t>
            </a:r>
          </a:p>
          <a:p>
            <a:endParaRPr lang="en-ID" sz="200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7E71F2-F261-A299-0921-C828FB9A89CA}"/>
              </a:ext>
            </a:extLst>
          </p:cNvPr>
          <p:cNvSpPr txBox="1"/>
          <p:nvPr/>
        </p:nvSpPr>
        <p:spPr>
          <a:xfrm>
            <a:off x="1065512" y="7190301"/>
            <a:ext cx="2573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🗂️ Key Concepts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E8886E-B97A-A00E-8BB1-82CAAE37887A}"/>
              </a:ext>
            </a:extLst>
          </p:cNvPr>
          <p:cNvSpPr txBox="1"/>
          <p:nvPr/>
        </p:nvSpPr>
        <p:spPr>
          <a:xfrm>
            <a:off x="1059021" y="7646952"/>
            <a:ext cx="583204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Repository: Project folder </a:t>
            </a:r>
            <a:r>
              <a:rPr lang="en-ID" sz="2000" err="1">
                <a:solidFill>
                  <a:schemeClr val="bg1"/>
                </a:solidFill>
              </a:rPr>
              <a:t>dengan</a:t>
            </a:r>
            <a:r>
              <a:rPr lang="en-ID" sz="2000">
                <a:solidFill>
                  <a:schemeClr val="bg1"/>
                </a:solidFill>
              </a:rPr>
              <a:t> Git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Commit: Snapshot of changes </a:t>
            </a:r>
            <a:r>
              <a:rPr lang="en-ID" sz="2000" err="1">
                <a:solidFill>
                  <a:schemeClr val="bg1"/>
                </a:solidFill>
              </a:rPr>
              <a:t>dengan</a:t>
            </a:r>
            <a:r>
              <a:rPr lang="en-ID" sz="2000">
                <a:solidFill>
                  <a:schemeClr val="bg1"/>
                </a:solidFill>
              </a:rPr>
              <a:t>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Branch: Independent line of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Merge: Combining changes from different branches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Remote: Server copy (GitHub, GitLab, Bitbucket)</a:t>
            </a:r>
          </a:p>
        </p:txBody>
      </p:sp>
    </p:spTree>
    <p:extLst>
      <p:ext uri="{BB962C8B-B14F-4D97-AF65-F5344CB8AC3E}">
        <p14:creationId xmlns:p14="http://schemas.microsoft.com/office/powerpoint/2010/main" val="1155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B0D406-5B4D-CC17-1420-FA8CA99B1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07AAF544-4E75-3D78-3B3C-4B48235AC9CF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C483DEA7-AE44-00F7-DAE1-FF5DDB1DB14F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Essential Git Commands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382F162A-960E-A9D0-7A78-184772B4E3BE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58B591A6-20F0-2D1B-BBD6-76247E6FF05F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E5620EAB-564C-CCC7-4629-2A0A0AD0044B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7CB47597-E26B-C64B-A48B-090065230B15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B3131FDC-C45B-2D03-45A3-EAE0E798630B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0BD5065F-F327-B3CF-32B5-EB61060B58FC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6404A10-E415-082E-1350-A57EB231FA6F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758EC4F8-E767-3FAF-5FBE-7E45CFF62B5D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3830BE6-EEE9-7EAB-ACDA-0A2D1286AD41}"/>
              </a:ext>
            </a:extLst>
          </p:cNvPr>
          <p:cNvSpPr txBox="1"/>
          <p:nvPr/>
        </p:nvSpPr>
        <p:spPr>
          <a:xfrm>
            <a:off x="1026695" y="1973179"/>
            <a:ext cx="2361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Your Daily Workflow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220B74-2CC1-4616-7AF6-05B48579F9A4}"/>
              </a:ext>
            </a:extLst>
          </p:cNvPr>
          <p:cNvSpPr txBox="1"/>
          <p:nvPr/>
        </p:nvSpPr>
        <p:spPr>
          <a:xfrm>
            <a:off x="1065510" y="5095568"/>
            <a:ext cx="38064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🌳 Branching Commands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3878D5-5E1D-7DED-EF70-538EAE66B96B}"/>
              </a:ext>
            </a:extLst>
          </p:cNvPr>
          <p:cNvSpPr txBox="1"/>
          <p:nvPr/>
        </p:nvSpPr>
        <p:spPr>
          <a:xfrm>
            <a:off x="1338180" y="5745878"/>
            <a:ext cx="4979633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D" sz="2000">
                <a:solidFill>
                  <a:schemeClr val="bg1"/>
                </a:solidFill>
              </a:rPr>
              <a:t>git branch                 </a:t>
            </a:r>
            <a:r>
              <a:rPr lang="en-ID" sz="2000">
                <a:solidFill>
                  <a:srgbClr val="92D050"/>
                </a:solidFill>
              </a:rPr>
              <a:t># List branches</a:t>
            </a:r>
          </a:p>
          <a:p>
            <a:r>
              <a:rPr lang="en-ID" sz="2000">
                <a:solidFill>
                  <a:schemeClr val="bg1"/>
                </a:solidFill>
              </a:rPr>
              <a:t>git checkout -b &lt;branch&gt;   </a:t>
            </a:r>
            <a:r>
              <a:rPr lang="en-ID" sz="2000">
                <a:solidFill>
                  <a:srgbClr val="92D050"/>
                </a:solidFill>
              </a:rPr>
              <a:t># Create and switch</a:t>
            </a:r>
          </a:p>
          <a:p>
            <a:r>
              <a:rPr lang="en-ID" sz="2000">
                <a:solidFill>
                  <a:schemeClr val="bg1"/>
                </a:solidFill>
              </a:rPr>
              <a:t>git merge &lt;branch&gt;         </a:t>
            </a:r>
            <a:r>
              <a:rPr lang="en-ID" sz="2000">
                <a:solidFill>
                  <a:srgbClr val="92D050"/>
                </a:solidFill>
              </a:rPr>
              <a:t># Merge branches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954ED9-D87B-CCA8-96A9-351D2BE2F9D7}"/>
              </a:ext>
            </a:extLst>
          </p:cNvPr>
          <p:cNvSpPr txBox="1"/>
          <p:nvPr/>
        </p:nvSpPr>
        <p:spPr>
          <a:xfrm>
            <a:off x="1087283" y="2509443"/>
            <a:ext cx="30941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📋 Basic Commands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24AADA-F9C7-3455-8D5B-01D20B6625E7}"/>
              </a:ext>
            </a:extLst>
          </p:cNvPr>
          <p:cNvSpPr txBox="1"/>
          <p:nvPr/>
        </p:nvSpPr>
        <p:spPr>
          <a:xfrm>
            <a:off x="1359953" y="3159753"/>
            <a:ext cx="4618572" cy="16312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ID" sz="2000">
                <a:solidFill>
                  <a:schemeClr val="bg1"/>
                </a:solidFill>
              </a:rPr>
              <a:t>git </a:t>
            </a:r>
            <a:r>
              <a:rPr lang="en-ID" sz="2000" err="1">
                <a:solidFill>
                  <a:schemeClr val="bg1"/>
                </a:solidFill>
              </a:rPr>
              <a:t>init</a:t>
            </a:r>
            <a:r>
              <a:rPr lang="en-ID" sz="2000">
                <a:solidFill>
                  <a:schemeClr val="bg1"/>
                </a:solidFill>
              </a:rPr>
              <a:t>                    </a:t>
            </a:r>
            <a:r>
              <a:rPr lang="en-ID" sz="2000">
                <a:solidFill>
                  <a:srgbClr val="92D050"/>
                </a:solidFill>
              </a:rPr>
              <a:t># Initialize repository</a:t>
            </a:r>
          </a:p>
          <a:p>
            <a:r>
              <a:rPr lang="en-ID" sz="2000">
                <a:solidFill>
                  <a:schemeClr val="bg1"/>
                </a:solidFill>
              </a:rPr>
              <a:t>git add &lt;file&gt;             </a:t>
            </a:r>
            <a:r>
              <a:rPr lang="en-ID" sz="2000">
                <a:solidFill>
                  <a:srgbClr val="92D050"/>
                </a:solidFill>
              </a:rPr>
              <a:t># Stage changes</a:t>
            </a:r>
          </a:p>
          <a:p>
            <a:r>
              <a:rPr lang="en-ID" sz="2000">
                <a:solidFill>
                  <a:schemeClr val="bg1"/>
                </a:solidFill>
              </a:rPr>
              <a:t>git commit -m "message"    </a:t>
            </a:r>
            <a:r>
              <a:rPr lang="en-ID" sz="2000">
                <a:solidFill>
                  <a:srgbClr val="92D050"/>
                </a:solidFill>
              </a:rPr>
              <a:t># Save changes</a:t>
            </a:r>
          </a:p>
          <a:p>
            <a:r>
              <a:rPr lang="en-ID" sz="2000">
                <a:solidFill>
                  <a:schemeClr val="bg1"/>
                </a:solidFill>
              </a:rPr>
              <a:t>git status</a:t>
            </a:r>
            <a:r>
              <a:rPr lang="en-ID" sz="2000">
                <a:solidFill>
                  <a:srgbClr val="92D050"/>
                </a:solidFill>
              </a:rPr>
              <a:t>                 # Check current state</a:t>
            </a:r>
          </a:p>
          <a:p>
            <a:r>
              <a:rPr lang="en-ID" sz="2000">
                <a:solidFill>
                  <a:schemeClr val="bg1"/>
                </a:solidFill>
              </a:rPr>
              <a:t>git log                    </a:t>
            </a:r>
            <a:r>
              <a:rPr lang="en-ID" sz="2000">
                <a:solidFill>
                  <a:srgbClr val="92D050"/>
                </a:solidFill>
              </a:rPr>
              <a:t># View commit history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45694-593A-18DC-9ED3-853AD300A5B2}"/>
              </a:ext>
            </a:extLst>
          </p:cNvPr>
          <p:cNvSpPr txBox="1"/>
          <p:nvPr/>
        </p:nvSpPr>
        <p:spPr>
          <a:xfrm>
            <a:off x="1058255" y="7113919"/>
            <a:ext cx="3489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🌐 Remote Commands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254034-3FAB-157E-B4B5-019F6D95CFD7}"/>
              </a:ext>
            </a:extLst>
          </p:cNvPr>
          <p:cNvSpPr txBox="1"/>
          <p:nvPr/>
        </p:nvSpPr>
        <p:spPr>
          <a:xfrm>
            <a:off x="1330925" y="7764229"/>
            <a:ext cx="77251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git push origin &lt;branch&gt;   </a:t>
            </a: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Upload to remote</a:t>
            </a:r>
            <a:endParaRPr lang="en-ID" sz="2000" b="0" i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git pull origin &lt;branch&gt;   </a:t>
            </a:r>
            <a:r>
              <a:rPr lang="en-ID" sz="2000" b="0" i="1">
                <a:solidFill>
                  <a:srgbClr val="57A64A"/>
                </a:solidFill>
                <a:effectLst/>
                <a:latin typeface="Menlo" panose="020B0609030804020204" pitchFamily="49" charset="0"/>
              </a:rPr>
              <a:t># Download from remote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70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B69FA3-3C75-6627-ECD6-D8A5AEB71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208508F6-F109-A22C-41E0-C4CB830FD22D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Commit Message Best Practice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4606B8BB-6D04-4F18-2DFA-C684979FA555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ADB8A275-52BC-65F7-C8EE-03C4FDE0592F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263BBB33-0A68-41B6-D76B-8D6BF5447B39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1F51F6B-BCAF-E0C6-8E73-F96651C76CFA}"/>
              </a:ext>
            </a:extLst>
          </p:cNvPr>
          <p:cNvSpPr txBox="1"/>
          <p:nvPr/>
        </p:nvSpPr>
        <p:spPr>
          <a:xfrm>
            <a:off x="1026695" y="1973179"/>
            <a:ext cx="36375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b="1">
                <a:solidFill>
                  <a:schemeClr val="bg1"/>
                </a:solidFill>
              </a:rPr>
              <a:t>Communication Through History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517DAE-48D5-4173-0518-9FA8611E4961}"/>
              </a:ext>
            </a:extLst>
          </p:cNvPr>
          <p:cNvSpPr txBox="1"/>
          <p:nvPr/>
        </p:nvSpPr>
        <p:spPr>
          <a:xfrm>
            <a:off x="1087283" y="2509443"/>
            <a:ext cx="4163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✅ Good Commit Messages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4D1D85-5E9B-55F7-2D71-AE3A53E950D7}"/>
              </a:ext>
            </a:extLst>
          </p:cNvPr>
          <p:cNvSpPr txBox="1"/>
          <p:nvPr/>
        </p:nvSpPr>
        <p:spPr>
          <a:xfrm>
            <a:off x="1359953" y="3159753"/>
            <a:ext cx="6955750" cy="13234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Add user authentication middleware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Fix task deletion bug for non-owners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Update README with installation instructions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Refactor </a:t>
            </a: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TaskService</a:t>
            </a: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to use async/await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9339B3-5264-DD9E-EDED-F79D2D705A64}"/>
              </a:ext>
            </a:extLst>
          </p:cNvPr>
          <p:cNvSpPr txBox="1"/>
          <p:nvPr/>
        </p:nvSpPr>
        <p:spPr>
          <a:xfrm>
            <a:off x="9407286" y="2522361"/>
            <a:ext cx="39901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❌ Bad Commit Messages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18C012-C8DB-50AE-54A6-5FA40CD5AEDC}"/>
              </a:ext>
            </a:extLst>
          </p:cNvPr>
          <p:cNvSpPr txBox="1"/>
          <p:nvPr/>
        </p:nvSpPr>
        <p:spPr>
          <a:xfrm>
            <a:off x="9679956" y="3172671"/>
            <a:ext cx="7073712" cy="132343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fix bug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update stuff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changes</a:t>
            </a:r>
          </a:p>
          <a:p>
            <a:pPr algn="l">
              <a:buNone/>
            </a:pPr>
            <a:r>
              <a:rPr lang="en-ID" sz="2000" b="0" i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asdf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40EC4-B01A-1830-3893-FC00131B94B0}"/>
              </a:ext>
            </a:extLst>
          </p:cNvPr>
          <p:cNvSpPr txBox="1"/>
          <p:nvPr/>
        </p:nvSpPr>
        <p:spPr>
          <a:xfrm>
            <a:off x="1065512" y="6120915"/>
            <a:ext cx="2678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💡 Best Practices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82848-DB83-1996-34A2-65DCFB4102E1}"/>
              </a:ext>
            </a:extLst>
          </p:cNvPr>
          <p:cNvSpPr txBox="1"/>
          <p:nvPr/>
        </p:nvSpPr>
        <p:spPr>
          <a:xfrm>
            <a:off x="1059021" y="6577566"/>
            <a:ext cx="3754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One logical change per commit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Clear, descriptive messages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Explain what and why, not how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904D93-AAAB-6959-4FA0-B2A8E51DDC49}"/>
              </a:ext>
            </a:extLst>
          </p:cNvPr>
          <p:cNvSpPr txBox="1"/>
          <p:nvPr/>
        </p:nvSpPr>
        <p:spPr>
          <a:xfrm>
            <a:off x="1062927" y="4769984"/>
            <a:ext cx="50706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🎯 The Test: "This commit will..."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556532-373B-AAE5-5EE3-ED7DDD029B63}"/>
              </a:ext>
            </a:extLst>
          </p:cNvPr>
          <p:cNvSpPr txBox="1"/>
          <p:nvPr/>
        </p:nvSpPr>
        <p:spPr>
          <a:xfrm>
            <a:off x="1056436" y="5226635"/>
            <a:ext cx="66704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"This commit will </a:t>
            </a: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add user authentication middleware</a:t>
            </a: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" ✅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"This commit will </a:t>
            </a: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fix bug</a:t>
            </a: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" ❌</a:t>
            </a:r>
          </a:p>
        </p:txBody>
      </p:sp>
    </p:spTree>
    <p:extLst>
      <p:ext uri="{BB962C8B-B14F-4D97-AF65-F5344CB8AC3E}">
        <p14:creationId xmlns:p14="http://schemas.microsoft.com/office/powerpoint/2010/main" val="1505082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5962F0-AF1C-5A2D-01E7-701AC59E4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721EC5D2-D925-F2B8-4D25-FE15FCDFF1AE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6ED7BAC-03FF-302B-DB49-1D9988EB4AF7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Branching Strategies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061AAFE4-AB7F-66F6-628E-305250992B14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DD2115F6-1545-7124-EF5A-D51AE1349EEA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D059622B-5145-CBAF-CB71-47C1D12343D0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1A30BA5E-7EA7-2FC7-33BC-FD6DEF7CE46A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6A2AAB8B-7786-FBDC-084C-D6F0FB0E4C56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0EB66E4C-EABD-AB79-A76F-25FCE5A5BEDD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E1E2975-8337-B85E-0C1B-27586C5C0C65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748FFAD0-446E-8206-5FE6-8CA84B2344B6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050947-1AE3-BC4D-FD18-7A89F80D1FBC}"/>
              </a:ext>
            </a:extLst>
          </p:cNvPr>
          <p:cNvSpPr txBox="1"/>
          <p:nvPr/>
        </p:nvSpPr>
        <p:spPr>
          <a:xfrm>
            <a:off x="1026695" y="1973179"/>
            <a:ext cx="24699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Parallel Development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A9E8DD-7556-789A-C398-196A78EB5C7D}"/>
              </a:ext>
            </a:extLst>
          </p:cNvPr>
          <p:cNvSpPr txBox="1"/>
          <p:nvPr/>
        </p:nvSpPr>
        <p:spPr>
          <a:xfrm>
            <a:off x="1072767" y="2828758"/>
            <a:ext cx="2914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🌳 Why Branches?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1F3D36-9244-BCF8-9A44-E2DFF3300CBC}"/>
              </a:ext>
            </a:extLst>
          </p:cNvPr>
          <p:cNvSpPr txBox="1"/>
          <p:nvPr/>
        </p:nvSpPr>
        <p:spPr>
          <a:xfrm>
            <a:off x="1066276" y="3285409"/>
            <a:ext cx="62815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Isolation: Work on features without affecting main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Experimentation: Try ideas without risk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Collaboration: Multiple developers, multiple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>
                <a:solidFill>
                  <a:schemeClr val="bg1"/>
                </a:solidFill>
              </a:rPr>
              <a:t>Stability: Keep main branch always working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6C4D5-93CD-32CB-356D-A3E06308BCEC}"/>
              </a:ext>
            </a:extLst>
          </p:cNvPr>
          <p:cNvSpPr txBox="1"/>
          <p:nvPr/>
        </p:nvSpPr>
        <p:spPr>
          <a:xfrm>
            <a:off x="1065510" y="4925088"/>
            <a:ext cx="4028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🔀 Common Branch Types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7B1175-494E-AA31-2EF7-77B66E45AC3A}"/>
              </a:ext>
            </a:extLst>
          </p:cNvPr>
          <p:cNvSpPr txBox="1"/>
          <p:nvPr/>
        </p:nvSpPr>
        <p:spPr>
          <a:xfrm>
            <a:off x="1338180" y="5575398"/>
            <a:ext cx="9264075" cy="163121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Main			        ← Always stable, production-ready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├── feature/user-auth     ← New feature development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├── feature/task-search   ← Another feature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├── bugfix/login-error    ← Bug fixes</a:t>
            </a:r>
          </a:p>
          <a:p>
            <a:pPr algn="l">
              <a:buNone/>
            </a:pPr>
            <a:r>
              <a:rPr lang="en-ID" sz="2000" b="0" i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└── hotfix/security-patch ← Critical production fixes</a:t>
            </a:r>
            <a:endParaRPr lang="en-ID" sz="2000" b="0" i="0">
              <a:solidFill>
                <a:srgbClr val="FFFFFF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605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80C037-7A25-836A-CFE2-BFDB588F6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09F656D4-F579-CEF1-77E0-C8FED59A9389}"/>
              </a:ext>
            </a:extLst>
          </p:cNvPr>
          <p:cNvSpPr/>
          <p:nvPr/>
        </p:nvSpPr>
        <p:spPr>
          <a:xfrm>
            <a:off x="10768683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A6DC397F-A765-3432-9431-3BC2950EF333}"/>
              </a:ext>
            </a:extLst>
          </p:cNvPr>
          <p:cNvSpPr txBox="1"/>
          <p:nvPr/>
        </p:nvSpPr>
        <p:spPr>
          <a:xfrm>
            <a:off x="1028701" y="1115488"/>
            <a:ext cx="16230600" cy="673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144"/>
              </a:lnSpc>
            </a:pPr>
            <a:r>
              <a:rPr lang="en-US" sz="5400" spc="-300">
                <a:solidFill>
                  <a:srgbClr val="E8E8E8"/>
                </a:solidFill>
                <a:latin typeface="Open Sauce"/>
                <a:ea typeface="Open Sauce"/>
                <a:cs typeface="Open Sauce"/>
                <a:sym typeface="Open Sauce"/>
              </a:rPr>
              <a:t>Feature Branch Workflow</a:t>
            </a:r>
            <a:endParaRPr lang="en-US" sz="5400" i="1" spc="-300">
              <a:solidFill>
                <a:srgbClr val="E8E8E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BBA4901D-3AF6-B0EC-F6FE-ACF3B15C51B2}"/>
              </a:ext>
            </a:extLst>
          </p:cNvPr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AA6016F1-8191-3DD9-81C4-A8F39FD8F9AC}"/>
              </a:ext>
            </a:extLst>
          </p:cNvPr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22E2A803-DE98-D239-D71D-A5503186D16C}"/>
              </a:ext>
            </a:extLst>
          </p:cNvPr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9B914FE7-CC1A-62BC-95B3-BD9307B3DD68}"/>
              </a:ext>
            </a:extLst>
          </p:cNvPr>
          <p:cNvGrpSpPr/>
          <p:nvPr/>
        </p:nvGrpSpPr>
        <p:grpSpPr>
          <a:xfrm>
            <a:off x="11352893" y="4450807"/>
            <a:ext cx="5322496" cy="3663900"/>
            <a:chOff x="0" y="0"/>
            <a:chExt cx="3200394" cy="2203087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4ADECD25-743E-63A8-5EA9-AB78F436657C}"/>
                </a:ext>
              </a:extLst>
            </p:cNvPr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4"/>
              <a:stretch>
                <a:fillRect l="-1564" r="-156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7">
            <a:extLst>
              <a:ext uri="{FF2B5EF4-FFF2-40B4-BE49-F238E27FC236}">
                <a16:creationId xmlns:a16="http://schemas.microsoft.com/office/drawing/2014/main" id="{05D25D88-15B1-F549-9606-74848D52A8B2}"/>
              </a:ext>
            </a:extLst>
          </p:cNvPr>
          <p:cNvGrpSpPr/>
          <p:nvPr/>
        </p:nvGrpSpPr>
        <p:grpSpPr>
          <a:xfrm flipV="1">
            <a:off x="1028700" y="1753381"/>
            <a:ext cx="8516353" cy="45719"/>
            <a:chOff x="0" y="0"/>
            <a:chExt cx="1679211" cy="23775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B6859B1-23DD-DEB2-6B9F-E769521C3FD9}"/>
                </a:ext>
              </a:extLst>
            </p:cNvPr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30779A3A-924A-3EA0-6C82-FD2FEC8DAF43}"/>
                </a:ext>
              </a:extLst>
            </p:cNvPr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44063AB-B320-50C5-F8DE-9D04C4F2BBF0}"/>
              </a:ext>
            </a:extLst>
          </p:cNvPr>
          <p:cNvSpPr txBox="1"/>
          <p:nvPr/>
        </p:nvSpPr>
        <p:spPr>
          <a:xfrm>
            <a:off x="1026695" y="1973179"/>
            <a:ext cx="2542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Aft>
                <a:spcPts val="1200"/>
              </a:spcAft>
              <a:buNone/>
            </a:pPr>
            <a:r>
              <a:rPr lang="en-ID" sz="2000" b="1" i="0">
                <a:solidFill>
                  <a:srgbClr val="FFFFFF"/>
                </a:solidFill>
                <a:effectLst/>
                <a:latin typeface="-apple-system"/>
              </a:rPr>
              <a:t>The Industry Standard</a:t>
            </a:r>
            <a:endParaRPr lang="en-ID" sz="2000" b="0" i="0">
              <a:solidFill>
                <a:srgbClr val="FFFFFF"/>
              </a:solidFill>
              <a:effectLst/>
              <a:latin typeface="-apple-syste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192E72-2465-F483-AB91-31DDEE72DC6E}"/>
              </a:ext>
            </a:extLst>
          </p:cNvPr>
          <p:cNvSpPr txBox="1"/>
          <p:nvPr/>
        </p:nvSpPr>
        <p:spPr>
          <a:xfrm>
            <a:off x="1072767" y="2828758"/>
            <a:ext cx="1749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🔄 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E27851-9364-838F-EB83-F76B5F9F0603}"/>
              </a:ext>
            </a:extLst>
          </p:cNvPr>
          <p:cNvSpPr txBox="1"/>
          <p:nvPr/>
        </p:nvSpPr>
        <p:spPr>
          <a:xfrm>
            <a:off x="1066276" y="3285409"/>
            <a:ext cx="45922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Create branch from main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Develop feature with regular commits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Pull from main &amp; resolve if conflict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Push branch to remote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Create Pull Request for code review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Address feedback and update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Merge to main after approval</a:t>
            </a:r>
          </a:p>
          <a:p>
            <a:pPr marL="457200" indent="-457200">
              <a:buFont typeface="+mj-lt"/>
              <a:buAutoNum type="arabicPeriod"/>
            </a:pPr>
            <a:r>
              <a:rPr lang="en-ID" sz="2000">
                <a:solidFill>
                  <a:schemeClr val="bg1"/>
                </a:solidFill>
              </a:rPr>
              <a:t>Delete feature branch (cleanup)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F285E1-755A-D19C-73B6-51D28ACC74FE}"/>
              </a:ext>
            </a:extLst>
          </p:cNvPr>
          <p:cNvSpPr txBox="1"/>
          <p:nvPr/>
        </p:nvSpPr>
        <p:spPr>
          <a:xfrm>
            <a:off x="1070183" y="6003325"/>
            <a:ext cx="18453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800"/>
              </a:spcBef>
              <a:spcAft>
                <a:spcPts val="1200"/>
              </a:spcAft>
              <a:buNone/>
            </a:pPr>
            <a:r>
              <a:rPr lang="en-ID" sz="2800" b="1" i="0">
                <a:solidFill>
                  <a:srgbClr val="FFFFFF"/>
                </a:solidFill>
                <a:effectLst/>
                <a:latin typeface="-apple-system"/>
              </a:rPr>
              <a:t>✅ Benefits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90D265-9E70-2E8F-5BDD-3B2272C1C3C6}"/>
              </a:ext>
            </a:extLst>
          </p:cNvPr>
          <p:cNvSpPr txBox="1"/>
          <p:nvPr/>
        </p:nvSpPr>
        <p:spPr>
          <a:xfrm>
            <a:off x="1063692" y="6459976"/>
            <a:ext cx="36135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Main always stable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Parallel development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Code review for every change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b="0" i="0">
                <a:solidFill>
                  <a:srgbClr val="FFFFFF"/>
                </a:solidFill>
                <a:effectLst/>
                <a:latin typeface="-apple-system"/>
              </a:rPr>
              <a:t>Clear history</a:t>
            </a:r>
          </a:p>
        </p:txBody>
      </p:sp>
    </p:spTree>
    <p:extLst>
      <p:ext uri="{BB962C8B-B14F-4D97-AF65-F5344CB8AC3E}">
        <p14:creationId xmlns:p14="http://schemas.microsoft.com/office/powerpoint/2010/main" val="2959743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28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White and Pink Modern Software Engineer Presentation</dc:title>
  <cp:revision>1</cp:revision>
  <cp:lastPrinted>2026-01-11T07:54:50Z</cp:lastPrinted>
  <dcterms:created xsi:type="dcterms:W3CDTF">2006-08-16T00:00:00Z</dcterms:created>
  <dcterms:modified xsi:type="dcterms:W3CDTF">2026-01-15T09:50:25Z</dcterms:modified>
  <dc:identifier>DAG-F4EkZ9U</dc:identifier>
</cp:coreProperties>
</file>

<file path=docProps/thumbnail.jpeg>
</file>